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7"/>
  </p:notesMasterIdLst>
  <p:handoutMasterIdLst>
    <p:handoutMasterId r:id="rId38"/>
  </p:handoutMasterIdLst>
  <p:sldIdLst>
    <p:sldId id="256" r:id="rId2"/>
    <p:sldId id="269" r:id="rId3"/>
    <p:sldId id="270" r:id="rId4"/>
    <p:sldId id="271" r:id="rId5"/>
    <p:sldId id="272" r:id="rId6"/>
    <p:sldId id="273" r:id="rId7"/>
    <p:sldId id="280" r:id="rId8"/>
    <p:sldId id="266" r:id="rId9"/>
    <p:sldId id="267" r:id="rId10"/>
    <p:sldId id="276" r:id="rId11"/>
    <p:sldId id="277" r:id="rId12"/>
    <p:sldId id="290" r:id="rId13"/>
    <p:sldId id="281" r:id="rId14"/>
    <p:sldId id="278" r:id="rId15"/>
    <p:sldId id="282" r:id="rId16"/>
    <p:sldId id="283" r:id="rId17"/>
    <p:sldId id="284" r:id="rId18"/>
    <p:sldId id="285" r:id="rId19"/>
    <p:sldId id="286" r:id="rId20"/>
    <p:sldId id="291" r:id="rId21"/>
    <p:sldId id="292" r:id="rId22"/>
    <p:sldId id="275" r:id="rId23"/>
    <p:sldId id="287" r:id="rId24"/>
    <p:sldId id="288" r:id="rId25"/>
    <p:sldId id="289" r:id="rId26"/>
    <p:sldId id="295" r:id="rId27"/>
    <p:sldId id="296" r:id="rId28"/>
    <p:sldId id="297" r:id="rId29"/>
    <p:sldId id="298" r:id="rId30"/>
    <p:sldId id="294" r:id="rId31"/>
    <p:sldId id="299" r:id="rId32"/>
    <p:sldId id="293" r:id="rId33"/>
    <p:sldId id="260" r:id="rId34"/>
    <p:sldId id="258" r:id="rId35"/>
    <p:sldId id="259" r:id="rId36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3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CBCF2EE-08EA-4692-903E-E628ACF1424C}" type="doc">
      <dgm:prSet loTypeId="urn:microsoft.com/office/officeart/2005/8/layout/cycle1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nl-NL"/>
        </a:p>
      </dgm:t>
    </dgm:pt>
    <dgm:pt modelId="{3D71DDDA-A55E-4841-9FF7-07B63F619B2B}">
      <dgm:prSet phldrT="[Tekst]"/>
      <dgm:spPr/>
      <dgm:t>
        <a:bodyPr/>
        <a:lstStyle/>
        <a:p>
          <a:r>
            <a:rPr lang="nl-NL"/>
            <a:t>De leraar gééft weloverwogen  les</a:t>
          </a:r>
        </a:p>
      </dgm:t>
    </dgm:pt>
    <dgm:pt modelId="{CC4315B7-D296-4402-9CDB-F064B3D671E8}" type="parTrans" cxnId="{5FD756E5-F438-45ED-A9C3-75AAD10132A3}">
      <dgm:prSet/>
      <dgm:spPr/>
      <dgm:t>
        <a:bodyPr/>
        <a:lstStyle/>
        <a:p>
          <a:endParaRPr lang="nl-NL"/>
        </a:p>
      </dgm:t>
    </dgm:pt>
    <dgm:pt modelId="{0EAF75D7-383E-4A33-8401-E671503C6DC6}" type="sibTrans" cxnId="{5FD756E5-F438-45ED-A9C3-75AAD10132A3}">
      <dgm:prSet/>
      <dgm:spPr/>
      <dgm:t>
        <a:bodyPr/>
        <a:lstStyle/>
        <a:p>
          <a:endParaRPr lang="nl-NL"/>
        </a:p>
      </dgm:t>
    </dgm:pt>
    <dgm:pt modelId="{29D9993D-3104-409D-9684-A8E1A1A892BD}">
      <dgm:prSet phldrT="[Tekst]"/>
      <dgm:spPr/>
      <dgm:t>
        <a:bodyPr/>
        <a:lstStyle/>
        <a:p>
          <a:r>
            <a:rPr lang="nl-NL" dirty="0"/>
            <a:t>Lln. waarderen inzet (ontvangen van lln.)</a:t>
          </a:r>
        </a:p>
      </dgm:t>
    </dgm:pt>
    <dgm:pt modelId="{A19ED94D-D8C7-449D-9E2E-AA89844F8D13}" type="parTrans" cxnId="{3DB4014A-7302-4FC8-B748-1BB5576D429D}">
      <dgm:prSet/>
      <dgm:spPr/>
      <dgm:t>
        <a:bodyPr/>
        <a:lstStyle/>
        <a:p>
          <a:endParaRPr lang="nl-NL"/>
        </a:p>
      </dgm:t>
    </dgm:pt>
    <dgm:pt modelId="{948A443E-B1CC-4201-B933-BE0CF48466B1}" type="sibTrans" cxnId="{3DB4014A-7302-4FC8-B748-1BB5576D429D}">
      <dgm:prSet/>
      <dgm:spPr/>
      <dgm:t>
        <a:bodyPr/>
        <a:lstStyle/>
        <a:p>
          <a:endParaRPr lang="nl-NL"/>
        </a:p>
      </dgm:t>
    </dgm:pt>
    <dgm:pt modelId="{6F269CD7-3BA4-4BB1-98D8-076300D44324}">
      <dgm:prSet phldrT="[Tekst]"/>
      <dgm:spPr/>
      <dgm:t>
        <a:bodyPr/>
        <a:lstStyle/>
        <a:p>
          <a:r>
            <a:rPr lang="nl-NL" dirty="0"/>
            <a:t>Lln. geven welwillende inzet terug aan leraar</a:t>
          </a:r>
        </a:p>
      </dgm:t>
    </dgm:pt>
    <dgm:pt modelId="{678567E2-3362-480B-804C-2F58A8BEC9F7}" type="parTrans" cxnId="{D10723C5-C141-4EF9-B6A9-862E17AB4408}">
      <dgm:prSet/>
      <dgm:spPr/>
      <dgm:t>
        <a:bodyPr/>
        <a:lstStyle/>
        <a:p>
          <a:endParaRPr lang="nl-NL"/>
        </a:p>
      </dgm:t>
    </dgm:pt>
    <dgm:pt modelId="{C8D892B6-7AB9-4098-AEFB-A44FD9AE5497}" type="sibTrans" cxnId="{D10723C5-C141-4EF9-B6A9-862E17AB4408}">
      <dgm:prSet/>
      <dgm:spPr/>
      <dgm:t>
        <a:bodyPr/>
        <a:lstStyle/>
        <a:p>
          <a:endParaRPr lang="nl-NL"/>
        </a:p>
      </dgm:t>
    </dgm:pt>
    <dgm:pt modelId="{A19FABB1-C175-4AA9-9838-D4C9BD16328A}">
      <dgm:prSet phldrT="[Tekst]"/>
      <dgm:spPr/>
      <dgm:t>
        <a:bodyPr/>
        <a:lstStyle/>
        <a:p>
          <a:r>
            <a:rPr lang="nl-NL"/>
            <a:t>Leraar ontvangt reactie van lln. en laat waardering merken</a:t>
          </a:r>
        </a:p>
      </dgm:t>
    </dgm:pt>
    <dgm:pt modelId="{37151F8B-8403-45F9-A1E1-0A49A5089C24}" type="parTrans" cxnId="{34B8E10F-2AAB-4A2A-8634-459830667FE0}">
      <dgm:prSet/>
      <dgm:spPr/>
      <dgm:t>
        <a:bodyPr/>
        <a:lstStyle/>
        <a:p>
          <a:endParaRPr lang="nl-NL"/>
        </a:p>
      </dgm:t>
    </dgm:pt>
    <dgm:pt modelId="{52CCEEDD-1F6A-4FF7-8B7B-56C605A32511}" type="sibTrans" cxnId="{34B8E10F-2AAB-4A2A-8634-459830667FE0}">
      <dgm:prSet/>
      <dgm:spPr/>
      <dgm:t>
        <a:bodyPr/>
        <a:lstStyle/>
        <a:p>
          <a:endParaRPr lang="nl-NL"/>
        </a:p>
      </dgm:t>
    </dgm:pt>
    <dgm:pt modelId="{FFCE4704-A9FE-42C3-A817-7B26B1F5A631}">
      <dgm:prSet phldrT="[Tekst]"/>
      <dgm:spPr/>
      <dgm:t>
        <a:bodyPr/>
        <a:lstStyle/>
        <a:p>
          <a:r>
            <a:rPr lang="nl-NL"/>
            <a:t>Lln: ontvangen + geven: 'Graag gedaan, meneer / mevrouw'</a:t>
          </a:r>
        </a:p>
      </dgm:t>
    </dgm:pt>
    <dgm:pt modelId="{BB004E71-3AF1-4CE7-913A-9EC44D031EFA}" type="parTrans" cxnId="{DC3F99E0-1A63-4172-8C52-1A1BEAA7C82E}">
      <dgm:prSet/>
      <dgm:spPr/>
      <dgm:t>
        <a:bodyPr/>
        <a:lstStyle/>
        <a:p>
          <a:endParaRPr lang="nl-NL"/>
        </a:p>
      </dgm:t>
    </dgm:pt>
    <dgm:pt modelId="{1F535BB9-FDFA-48B7-836B-3B42132A0F40}" type="sibTrans" cxnId="{DC3F99E0-1A63-4172-8C52-1A1BEAA7C82E}">
      <dgm:prSet/>
      <dgm:spPr/>
      <dgm:t>
        <a:bodyPr/>
        <a:lstStyle/>
        <a:p>
          <a:endParaRPr lang="nl-NL"/>
        </a:p>
      </dgm:t>
    </dgm:pt>
    <dgm:pt modelId="{AF0E7D65-E385-4C35-B051-61EF4FA8BDC5}" type="pres">
      <dgm:prSet presAssocID="{3CBCF2EE-08EA-4692-903E-E628ACF1424C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nl-NL"/>
        </a:p>
      </dgm:t>
    </dgm:pt>
    <dgm:pt modelId="{FD29CAC1-8FF9-403A-8F6E-BF324671804A}" type="pres">
      <dgm:prSet presAssocID="{3D71DDDA-A55E-4841-9FF7-07B63F619B2B}" presName="dummy" presStyleCnt="0"/>
      <dgm:spPr/>
    </dgm:pt>
    <dgm:pt modelId="{5DA9F620-F6E4-4984-A69D-158B39AC139D}" type="pres">
      <dgm:prSet presAssocID="{3D71DDDA-A55E-4841-9FF7-07B63F619B2B}" presName="node" presStyleLbl="revTx" presStyleIdx="0" presStyleCnt="5">
        <dgm:presLayoutVars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D8767D66-1B45-42FD-9AC5-578F4C2D09FB}" type="pres">
      <dgm:prSet presAssocID="{0EAF75D7-383E-4A33-8401-E671503C6DC6}" presName="sibTrans" presStyleLbl="node1" presStyleIdx="0" presStyleCnt="5"/>
      <dgm:spPr/>
      <dgm:t>
        <a:bodyPr/>
        <a:lstStyle/>
        <a:p>
          <a:endParaRPr lang="nl-NL"/>
        </a:p>
      </dgm:t>
    </dgm:pt>
    <dgm:pt modelId="{607C121E-F074-45F7-9B73-96A9CEDDBD91}" type="pres">
      <dgm:prSet presAssocID="{29D9993D-3104-409D-9684-A8E1A1A892BD}" presName="dummy" presStyleCnt="0"/>
      <dgm:spPr/>
    </dgm:pt>
    <dgm:pt modelId="{3FB527E4-BB80-475F-9252-730430E896DD}" type="pres">
      <dgm:prSet presAssocID="{29D9993D-3104-409D-9684-A8E1A1A892BD}" presName="node" presStyleLbl="revTx" presStyleIdx="1" presStyleCnt="5">
        <dgm:presLayoutVars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B6AB1250-57C4-4F21-AB3D-A7DECABAF9D8}" type="pres">
      <dgm:prSet presAssocID="{948A443E-B1CC-4201-B933-BE0CF48466B1}" presName="sibTrans" presStyleLbl="node1" presStyleIdx="1" presStyleCnt="5"/>
      <dgm:spPr/>
      <dgm:t>
        <a:bodyPr/>
        <a:lstStyle/>
        <a:p>
          <a:endParaRPr lang="nl-NL"/>
        </a:p>
      </dgm:t>
    </dgm:pt>
    <dgm:pt modelId="{B8CC0D25-4A8B-414A-ACB8-71591353F9D7}" type="pres">
      <dgm:prSet presAssocID="{6F269CD7-3BA4-4BB1-98D8-076300D44324}" presName="dummy" presStyleCnt="0"/>
      <dgm:spPr/>
    </dgm:pt>
    <dgm:pt modelId="{F02DE27E-4528-4EDE-AF68-A8675D52F423}" type="pres">
      <dgm:prSet presAssocID="{6F269CD7-3BA4-4BB1-98D8-076300D44324}" presName="node" presStyleLbl="revTx" presStyleIdx="2" presStyleCnt="5">
        <dgm:presLayoutVars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942712E9-9F36-40A8-8AFA-6BC4E99D388F}" type="pres">
      <dgm:prSet presAssocID="{C8D892B6-7AB9-4098-AEFB-A44FD9AE5497}" presName="sibTrans" presStyleLbl="node1" presStyleIdx="2" presStyleCnt="5"/>
      <dgm:spPr/>
      <dgm:t>
        <a:bodyPr/>
        <a:lstStyle/>
        <a:p>
          <a:endParaRPr lang="nl-NL"/>
        </a:p>
      </dgm:t>
    </dgm:pt>
    <dgm:pt modelId="{7DA8B070-5857-4CB2-AB71-EB598645BC7A}" type="pres">
      <dgm:prSet presAssocID="{A19FABB1-C175-4AA9-9838-D4C9BD16328A}" presName="dummy" presStyleCnt="0"/>
      <dgm:spPr/>
    </dgm:pt>
    <dgm:pt modelId="{C8582CA7-5C2D-4871-8829-F1CAB9BC408E}" type="pres">
      <dgm:prSet presAssocID="{A19FABB1-C175-4AA9-9838-D4C9BD16328A}" presName="node" presStyleLbl="revTx" presStyleIdx="3" presStyleCnt="5">
        <dgm:presLayoutVars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C0B12B6F-E3CB-4BFF-A098-B79C8C6CDA11}" type="pres">
      <dgm:prSet presAssocID="{52CCEEDD-1F6A-4FF7-8B7B-56C605A32511}" presName="sibTrans" presStyleLbl="node1" presStyleIdx="3" presStyleCnt="5"/>
      <dgm:spPr/>
      <dgm:t>
        <a:bodyPr/>
        <a:lstStyle/>
        <a:p>
          <a:endParaRPr lang="nl-NL"/>
        </a:p>
      </dgm:t>
    </dgm:pt>
    <dgm:pt modelId="{5B1B88F5-0248-4B2F-923D-C221D9DD3E7C}" type="pres">
      <dgm:prSet presAssocID="{FFCE4704-A9FE-42C3-A817-7B26B1F5A631}" presName="dummy" presStyleCnt="0"/>
      <dgm:spPr/>
    </dgm:pt>
    <dgm:pt modelId="{0A6AA39B-0EF1-4BB4-AD9A-CEC96EDD9C94}" type="pres">
      <dgm:prSet presAssocID="{FFCE4704-A9FE-42C3-A817-7B26B1F5A631}" presName="node" presStyleLbl="revTx" presStyleIdx="4" presStyleCnt="5">
        <dgm:presLayoutVars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6B8BADA9-994B-4A56-9DC5-82EE39B52934}" type="pres">
      <dgm:prSet presAssocID="{1F535BB9-FDFA-48B7-836B-3B42132A0F40}" presName="sibTrans" presStyleLbl="node1" presStyleIdx="4" presStyleCnt="5"/>
      <dgm:spPr/>
      <dgm:t>
        <a:bodyPr/>
        <a:lstStyle/>
        <a:p>
          <a:endParaRPr lang="nl-NL"/>
        </a:p>
      </dgm:t>
    </dgm:pt>
  </dgm:ptLst>
  <dgm:cxnLst>
    <dgm:cxn modelId="{DC3F99E0-1A63-4172-8C52-1A1BEAA7C82E}" srcId="{3CBCF2EE-08EA-4692-903E-E628ACF1424C}" destId="{FFCE4704-A9FE-42C3-A817-7B26B1F5A631}" srcOrd="4" destOrd="0" parTransId="{BB004E71-3AF1-4CE7-913A-9EC44D031EFA}" sibTransId="{1F535BB9-FDFA-48B7-836B-3B42132A0F40}"/>
    <dgm:cxn modelId="{DE0F19DD-3591-4DA9-8F87-CC12DB37CEDF}" type="presOf" srcId="{6F269CD7-3BA4-4BB1-98D8-076300D44324}" destId="{F02DE27E-4528-4EDE-AF68-A8675D52F423}" srcOrd="0" destOrd="0" presId="urn:microsoft.com/office/officeart/2005/8/layout/cycle1"/>
    <dgm:cxn modelId="{3DB4014A-7302-4FC8-B748-1BB5576D429D}" srcId="{3CBCF2EE-08EA-4692-903E-E628ACF1424C}" destId="{29D9993D-3104-409D-9684-A8E1A1A892BD}" srcOrd="1" destOrd="0" parTransId="{A19ED94D-D8C7-449D-9E2E-AA89844F8D13}" sibTransId="{948A443E-B1CC-4201-B933-BE0CF48466B1}"/>
    <dgm:cxn modelId="{D70502A4-FED8-4948-9061-01079AEBE596}" type="presOf" srcId="{3D71DDDA-A55E-4841-9FF7-07B63F619B2B}" destId="{5DA9F620-F6E4-4984-A69D-158B39AC139D}" srcOrd="0" destOrd="0" presId="urn:microsoft.com/office/officeart/2005/8/layout/cycle1"/>
    <dgm:cxn modelId="{34B8E10F-2AAB-4A2A-8634-459830667FE0}" srcId="{3CBCF2EE-08EA-4692-903E-E628ACF1424C}" destId="{A19FABB1-C175-4AA9-9838-D4C9BD16328A}" srcOrd="3" destOrd="0" parTransId="{37151F8B-8403-45F9-A1E1-0A49A5089C24}" sibTransId="{52CCEEDD-1F6A-4FF7-8B7B-56C605A32511}"/>
    <dgm:cxn modelId="{E93CBA77-C358-4366-A7FD-029358E92215}" type="presOf" srcId="{A19FABB1-C175-4AA9-9838-D4C9BD16328A}" destId="{C8582CA7-5C2D-4871-8829-F1CAB9BC408E}" srcOrd="0" destOrd="0" presId="urn:microsoft.com/office/officeart/2005/8/layout/cycle1"/>
    <dgm:cxn modelId="{E56026AA-ED58-414C-AE02-7E60164CDA31}" type="presOf" srcId="{1F535BB9-FDFA-48B7-836B-3B42132A0F40}" destId="{6B8BADA9-994B-4A56-9DC5-82EE39B52934}" srcOrd="0" destOrd="0" presId="urn:microsoft.com/office/officeart/2005/8/layout/cycle1"/>
    <dgm:cxn modelId="{D4F7BF51-B09F-401B-8355-641A201FCD94}" type="presOf" srcId="{3CBCF2EE-08EA-4692-903E-E628ACF1424C}" destId="{AF0E7D65-E385-4C35-B051-61EF4FA8BDC5}" srcOrd="0" destOrd="0" presId="urn:microsoft.com/office/officeart/2005/8/layout/cycle1"/>
    <dgm:cxn modelId="{C1377E5F-0F6A-4AF9-BEEF-12924539191F}" type="presOf" srcId="{52CCEEDD-1F6A-4FF7-8B7B-56C605A32511}" destId="{C0B12B6F-E3CB-4BFF-A098-B79C8C6CDA11}" srcOrd="0" destOrd="0" presId="urn:microsoft.com/office/officeart/2005/8/layout/cycle1"/>
    <dgm:cxn modelId="{02FE8CFC-3230-4002-B14A-BE5D88DB768D}" type="presOf" srcId="{29D9993D-3104-409D-9684-A8E1A1A892BD}" destId="{3FB527E4-BB80-475F-9252-730430E896DD}" srcOrd="0" destOrd="0" presId="urn:microsoft.com/office/officeart/2005/8/layout/cycle1"/>
    <dgm:cxn modelId="{5FD756E5-F438-45ED-A9C3-75AAD10132A3}" srcId="{3CBCF2EE-08EA-4692-903E-E628ACF1424C}" destId="{3D71DDDA-A55E-4841-9FF7-07B63F619B2B}" srcOrd="0" destOrd="0" parTransId="{CC4315B7-D296-4402-9CDB-F064B3D671E8}" sibTransId="{0EAF75D7-383E-4A33-8401-E671503C6DC6}"/>
    <dgm:cxn modelId="{2A311F10-A000-46AE-BFD2-7A98CAAAFBD9}" type="presOf" srcId="{C8D892B6-7AB9-4098-AEFB-A44FD9AE5497}" destId="{942712E9-9F36-40A8-8AFA-6BC4E99D388F}" srcOrd="0" destOrd="0" presId="urn:microsoft.com/office/officeart/2005/8/layout/cycle1"/>
    <dgm:cxn modelId="{D10723C5-C141-4EF9-B6A9-862E17AB4408}" srcId="{3CBCF2EE-08EA-4692-903E-E628ACF1424C}" destId="{6F269CD7-3BA4-4BB1-98D8-076300D44324}" srcOrd="2" destOrd="0" parTransId="{678567E2-3362-480B-804C-2F58A8BEC9F7}" sibTransId="{C8D892B6-7AB9-4098-AEFB-A44FD9AE5497}"/>
    <dgm:cxn modelId="{78A27210-FF32-400C-8269-41C677156B7C}" type="presOf" srcId="{948A443E-B1CC-4201-B933-BE0CF48466B1}" destId="{B6AB1250-57C4-4F21-AB3D-A7DECABAF9D8}" srcOrd="0" destOrd="0" presId="urn:microsoft.com/office/officeart/2005/8/layout/cycle1"/>
    <dgm:cxn modelId="{690ABE10-4696-43BE-AA83-B2AFDE47C917}" type="presOf" srcId="{FFCE4704-A9FE-42C3-A817-7B26B1F5A631}" destId="{0A6AA39B-0EF1-4BB4-AD9A-CEC96EDD9C94}" srcOrd="0" destOrd="0" presId="urn:microsoft.com/office/officeart/2005/8/layout/cycle1"/>
    <dgm:cxn modelId="{679B76E0-E7D5-4F32-9B77-CE99112CE079}" type="presOf" srcId="{0EAF75D7-383E-4A33-8401-E671503C6DC6}" destId="{D8767D66-1B45-42FD-9AC5-578F4C2D09FB}" srcOrd="0" destOrd="0" presId="urn:microsoft.com/office/officeart/2005/8/layout/cycle1"/>
    <dgm:cxn modelId="{CFAA6381-DD69-4BD2-9CE3-F6E91B364613}" type="presParOf" srcId="{AF0E7D65-E385-4C35-B051-61EF4FA8BDC5}" destId="{FD29CAC1-8FF9-403A-8F6E-BF324671804A}" srcOrd="0" destOrd="0" presId="urn:microsoft.com/office/officeart/2005/8/layout/cycle1"/>
    <dgm:cxn modelId="{E2E65529-201C-4878-8C71-AF1950876DB4}" type="presParOf" srcId="{AF0E7D65-E385-4C35-B051-61EF4FA8BDC5}" destId="{5DA9F620-F6E4-4984-A69D-158B39AC139D}" srcOrd="1" destOrd="0" presId="urn:microsoft.com/office/officeart/2005/8/layout/cycle1"/>
    <dgm:cxn modelId="{1D608C0C-8F5A-485D-92E8-42D6345D2B3C}" type="presParOf" srcId="{AF0E7D65-E385-4C35-B051-61EF4FA8BDC5}" destId="{D8767D66-1B45-42FD-9AC5-578F4C2D09FB}" srcOrd="2" destOrd="0" presId="urn:microsoft.com/office/officeart/2005/8/layout/cycle1"/>
    <dgm:cxn modelId="{F71BE2A3-9C90-46C2-87A7-C7D70A16A9D9}" type="presParOf" srcId="{AF0E7D65-E385-4C35-B051-61EF4FA8BDC5}" destId="{607C121E-F074-45F7-9B73-96A9CEDDBD91}" srcOrd="3" destOrd="0" presId="urn:microsoft.com/office/officeart/2005/8/layout/cycle1"/>
    <dgm:cxn modelId="{20B774C4-7324-4172-A242-3B5FEAD0B572}" type="presParOf" srcId="{AF0E7D65-E385-4C35-B051-61EF4FA8BDC5}" destId="{3FB527E4-BB80-475F-9252-730430E896DD}" srcOrd="4" destOrd="0" presId="urn:microsoft.com/office/officeart/2005/8/layout/cycle1"/>
    <dgm:cxn modelId="{0F5975BA-B6BC-48C9-8664-9FA4CBA15F7F}" type="presParOf" srcId="{AF0E7D65-E385-4C35-B051-61EF4FA8BDC5}" destId="{B6AB1250-57C4-4F21-AB3D-A7DECABAF9D8}" srcOrd="5" destOrd="0" presId="urn:microsoft.com/office/officeart/2005/8/layout/cycle1"/>
    <dgm:cxn modelId="{6B3891D2-E867-4273-A556-0568880357E9}" type="presParOf" srcId="{AF0E7D65-E385-4C35-B051-61EF4FA8BDC5}" destId="{B8CC0D25-4A8B-414A-ACB8-71591353F9D7}" srcOrd="6" destOrd="0" presId="urn:microsoft.com/office/officeart/2005/8/layout/cycle1"/>
    <dgm:cxn modelId="{46D1C271-13DF-4324-8DA5-3527EEFDD6FE}" type="presParOf" srcId="{AF0E7D65-E385-4C35-B051-61EF4FA8BDC5}" destId="{F02DE27E-4528-4EDE-AF68-A8675D52F423}" srcOrd="7" destOrd="0" presId="urn:microsoft.com/office/officeart/2005/8/layout/cycle1"/>
    <dgm:cxn modelId="{6200AA83-4EE8-4D9C-AC7D-E7E60E96BF31}" type="presParOf" srcId="{AF0E7D65-E385-4C35-B051-61EF4FA8BDC5}" destId="{942712E9-9F36-40A8-8AFA-6BC4E99D388F}" srcOrd="8" destOrd="0" presId="urn:microsoft.com/office/officeart/2005/8/layout/cycle1"/>
    <dgm:cxn modelId="{1BA35926-FCB6-406E-9B2C-4ECD9A1FE3C0}" type="presParOf" srcId="{AF0E7D65-E385-4C35-B051-61EF4FA8BDC5}" destId="{7DA8B070-5857-4CB2-AB71-EB598645BC7A}" srcOrd="9" destOrd="0" presId="urn:microsoft.com/office/officeart/2005/8/layout/cycle1"/>
    <dgm:cxn modelId="{0A841662-968E-4B73-A3DD-97357CC0EB48}" type="presParOf" srcId="{AF0E7D65-E385-4C35-B051-61EF4FA8BDC5}" destId="{C8582CA7-5C2D-4871-8829-F1CAB9BC408E}" srcOrd="10" destOrd="0" presId="urn:microsoft.com/office/officeart/2005/8/layout/cycle1"/>
    <dgm:cxn modelId="{EAF0D869-84B5-4F77-9E3E-FE055743494E}" type="presParOf" srcId="{AF0E7D65-E385-4C35-B051-61EF4FA8BDC5}" destId="{C0B12B6F-E3CB-4BFF-A098-B79C8C6CDA11}" srcOrd="11" destOrd="0" presId="urn:microsoft.com/office/officeart/2005/8/layout/cycle1"/>
    <dgm:cxn modelId="{302565A6-3B96-4743-9371-252242BAFBDF}" type="presParOf" srcId="{AF0E7D65-E385-4C35-B051-61EF4FA8BDC5}" destId="{5B1B88F5-0248-4B2F-923D-C221D9DD3E7C}" srcOrd="12" destOrd="0" presId="urn:microsoft.com/office/officeart/2005/8/layout/cycle1"/>
    <dgm:cxn modelId="{3DE3A3E5-795A-458C-887D-505FEAA74067}" type="presParOf" srcId="{AF0E7D65-E385-4C35-B051-61EF4FA8BDC5}" destId="{0A6AA39B-0EF1-4BB4-AD9A-CEC96EDD9C94}" srcOrd="13" destOrd="0" presId="urn:microsoft.com/office/officeart/2005/8/layout/cycle1"/>
    <dgm:cxn modelId="{0C07C398-F5B2-403D-B1B5-BFD408A7EBB5}" type="presParOf" srcId="{AF0E7D65-E385-4C35-B051-61EF4FA8BDC5}" destId="{6B8BADA9-994B-4A56-9DC5-82EE39B52934}" srcOrd="14" destOrd="0" presId="urn:microsoft.com/office/officeart/2005/8/layout/cycle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DA9F620-F6E4-4984-A69D-158B39AC139D}">
      <dsp:nvSpPr>
        <dsp:cNvPr id="0" name=""/>
        <dsp:cNvSpPr/>
      </dsp:nvSpPr>
      <dsp:spPr>
        <a:xfrm>
          <a:off x="6875301" y="47408"/>
          <a:ext cx="1631156" cy="163115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1900" kern="1200"/>
            <a:t>De leraar gééft weloverwogen  les</a:t>
          </a:r>
        </a:p>
      </dsp:txBody>
      <dsp:txXfrm>
        <a:off x="6875301" y="47408"/>
        <a:ext cx="1631156" cy="1631156"/>
      </dsp:txXfrm>
    </dsp:sp>
    <dsp:sp modelId="{D8767D66-1B45-42FD-9AC5-578F4C2D09FB}">
      <dsp:nvSpPr>
        <dsp:cNvPr id="0" name=""/>
        <dsp:cNvSpPr/>
      </dsp:nvSpPr>
      <dsp:spPr>
        <a:xfrm>
          <a:off x="3038046" y="196"/>
          <a:ext cx="6115907" cy="6115907"/>
        </a:xfrm>
        <a:prstGeom prst="circularArrow">
          <a:avLst>
            <a:gd name="adj1" fmla="val 5201"/>
            <a:gd name="adj2" fmla="val 335959"/>
            <a:gd name="adj3" fmla="val 21293055"/>
            <a:gd name="adj4" fmla="val 19766403"/>
            <a:gd name="adj5" fmla="val 6068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FB527E4-BB80-475F-9252-730430E896DD}">
      <dsp:nvSpPr>
        <dsp:cNvPr id="0" name=""/>
        <dsp:cNvSpPr/>
      </dsp:nvSpPr>
      <dsp:spPr>
        <a:xfrm>
          <a:off x="7860991" y="3081050"/>
          <a:ext cx="1631156" cy="163115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1900" kern="1200" dirty="0"/>
            <a:t>Lln. waarderen inzet (ontvangen van lln.)</a:t>
          </a:r>
        </a:p>
      </dsp:txBody>
      <dsp:txXfrm>
        <a:off x="7860991" y="3081050"/>
        <a:ext cx="1631156" cy="1631156"/>
      </dsp:txXfrm>
    </dsp:sp>
    <dsp:sp modelId="{B6AB1250-57C4-4F21-AB3D-A7DECABAF9D8}">
      <dsp:nvSpPr>
        <dsp:cNvPr id="0" name=""/>
        <dsp:cNvSpPr/>
      </dsp:nvSpPr>
      <dsp:spPr>
        <a:xfrm>
          <a:off x="3038046" y="196"/>
          <a:ext cx="6115907" cy="6115907"/>
        </a:xfrm>
        <a:prstGeom prst="circularArrow">
          <a:avLst>
            <a:gd name="adj1" fmla="val 5201"/>
            <a:gd name="adj2" fmla="val 335959"/>
            <a:gd name="adj3" fmla="val 4014504"/>
            <a:gd name="adj4" fmla="val 2253611"/>
            <a:gd name="adj5" fmla="val 6068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02DE27E-4528-4EDE-AF68-A8675D52F423}">
      <dsp:nvSpPr>
        <dsp:cNvPr id="0" name=""/>
        <dsp:cNvSpPr/>
      </dsp:nvSpPr>
      <dsp:spPr>
        <a:xfrm>
          <a:off x="5280421" y="4955944"/>
          <a:ext cx="1631156" cy="163115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1900" kern="1200" dirty="0"/>
            <a:t>Lln. geven welwillende inzet terug aan leraar</a:t>
          </a:r>
        </a:p>
      </dsp:txBody>
      <dsp:txXfrm>
        <a:off x="5280421" y="4955944"/>
        <a:ext cx="1631156" cy="1631156"/>
      </dsp:txXfrm>
    </dsp:sp>
    <dsp:sp modelId="{942712E9-9F36-40A8-8AFA-6BC4E99D388F}">
      <dsp:nvSpPr>
        <dsp:cNvPr id="0" name=""/>
        <dsp:cNvSpPr/>
      </dsp:nvSpPr>
      <dsp:spPr>
        <a:xfrm>
          <a:off x="3038046" y="196"/>
          <a:ext cx="6115907" cy="6115907"/>
        </a:xfrm>
        <a:prstGeom prst="circularArrow">
          <a:avLst>
            <a:gd name="adj1" fmla="val 5201"/>
            <a:gd name="adj2" fmla="val 335959"/>
            <a:gd name="adj3" fmla="val 8210430"/>
            <a:gd name="adj4" fmla="val 6449537"/>
            <a:gd name="adj5" fmla="val 6068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8582CA7-5C2D-4871-8829-F1CAB9BC408E}">
      <dsp:nvSpPr>
        <dsp:cNvPr id="0" name=""/>
        <dsp:cNvSpPr/>
      </dsp:nvSpPr>
      <dsp:spPr>
        <a:xfrm>
          <a:off x="2699851" y="3081050"/>
          <a:ext cx="1631156" cy="163115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1900" kern="1200"/>
            <a:t>Leraar ontvangt reactie van lln. en laat waardering merken</a:t>
          </a:r>
        </a:p>
      </dsp:txBody>
      <dsp:txXfrm>
        <a:off x="2699851" y="3081050"/>
        <a:ext cx="1631156" cy="1631156"/>
      </dsp:txXfrm>
    </dsp:sp>
    <dsp:sp modelId="{C0B12B6F-E3CB-4BFF-A098-B79C8C6CDA11}">
      <dsp:nvSpPr>
        <dsp:cNvPr id="0" name=""/>
        <dsp:cNvSpPr/>
      </dsp:nvSpPr>
      <dsp:spPr>
        <a:xfrm>
          <a:off x="3038046" y="196"/>
          <a:ext cx="6115907" cy="6115907"/>
        </a:xfrm>
        <a:prstGeom prst="circularArrow">
          <a:avLst>
            <a:gd name="adj1" fmla="val 5201"/>
            <a:gd name="adj2" fmla="val 335959"/>
            <a:gd name="adj3" fmla="val 12297638"/>
            <a:gd name="adj4" fmla="val 10770986"/>
            <a:gd name="adj5" fmla="val 6068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A6AA39B-0EF1-4BB4-AD9A-CEC96EDD9C94}">
      <dsp:nvSpPr>
        <dsp:cNvPr id="0" name=""/>
        <dsp:cNvSpPr/>
      </dsp:nvSpPr>
      <dsp:spPr>
        <a:xfrm>
          <a:off x="3685541" y="47408"/>
          <a:ext cx="1631156" cy="163115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1900" kern="1200"/>
            <a:t>Lln: ontvangen + geven: 'Graag gedaan, meneer / mevrouw'</a:t>
          </a:r>
        </a:p>
      </dsp:txBody>
      <dsp:txXfrm>
        <a:off x="3685541" y="47408"/>
        <a:ext cx="1631156" cy="1631156"/>
      </dsp:txXfrm>
    </dsp:sp>
    <dsp:sp modelId="{6B8BADA9-994B-4A56-9DC5-82EE39B52934}">
      <dsp:nvSpPr>
        <dsp:cNvPr id="0" name=""/>
        <dsp:cNvSpPr/>
      </dsp:nvSpPr>
      <dsp:spPr>
        <a:xfrm>
          <a:off x="3038046" y="196"/>
          <a:ext cx="6115907" cy="6115907"/>
        </a:xfrm>
        <a:prstGeom prst="circularArrow">
          <a:avLst>
            <a:gd name="adj1" fmla="val 5201"/>
            <a:gd name="adj2" fmla="val 335959"/>
            <a:gd name="adj3" fmla="val 16865493"/>
            <a:gd name="adj4" fmla="val 15198548"/>
            <a:gd name="adj5" fmla="val 6068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1">
  <dgm:title val=""/>
  <dgm:desc val=""/>
  <dgm:catLst>
    <dgm:cat type="cycle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alg type="cycle">
          <dgm:param type="stAng" val="0"/>
          <dgm:param type="spanAng" val="360"/>
        </dgm:alg>
      </dgm:if>
      <dgm:else name="Name2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hoose name="Name3">
      <dgm:if name="Name4" func="var" arg="dir" op="equ" val="norm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if>
      <dgm:else name="Name5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 fact="-1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else>
    </dgm:choose>
    <dgm:ruleLst>
      <dgm:rule type="diam" val="INF" fact="NaN" max="NaN"/>
    </dgm:ruleLst>
    <dgm:forEach name="nodesForEach" axis="ch" ptType="node">
      <dgm:choose name="Name6">
        <dgm:if name="Name7" axis="par ch" ptType="doc node" func="cnt" op="gt" val="1">
          <dgm:layoutNode name="dummy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</dgm:if>
        <dgm:else name="Name8"/>
      </dgm:choose>
      <dgm:layoutNode name="node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Name11" axis="followSib" ptType="sibTrans" hideLastTrans="0" cnt="1">
            <dgm:layoutNode name="sibTrans" styleLbl="node1">
              <dgm:alg type="conn"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begPad"/>
                <dgm:constr type="endPad"/>
              </dgm:constrLst>
              <dgm:ruleLst/>
            </dgm:layoutNode>
          </dgm:forEach>
        </dgm:if>
        <dgm:else name="Name12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B855D41-B77A-4D69-B7F9-68779FCDBC76}" type="datetimeFigureOut">
              <a:rPr lang="nl-NL" smtClean="0"/>
              <a:t>15-10-2015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71CC8F-A0B6-44FE-A3E9-EC3C1E972FB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5713652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CC008A-EF98-49F8-A6E7-07AB0451F9CC}" type="datetimeFigureOut">
              <a:rPr lang="nl-NL" smtClean="0"/>
              <a:t>15-10-2015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65AEA9-65DA-40C8-AE4D-910BE0F37E9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496558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65AEA9-65DA-40C8-AE4D-910BE0F37E98}" type="slidenum">
              <a:rPr lang="nl-NL" smtClean="0"/>
              <a:t>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257294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65AEA9-65DA-40C8-AE4D-910BE0F37E98}" type="slidenum">
              <a:rPr lang="nl-NL" smtClean="0"/>
              <a:t>33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1257396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65AEA9-65DA-40C8-AE4D-910BE0F37E98}" type="slidenum">
              <a:rPr lang="nl-NL" smtClean="0"/>
              <a:t>34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3265826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65AEA9-65DA-40C8-AE4D-910BE0F37E98}" type="slidenum">
              <a:rPr lang="nl-NL" smtClean="0"/>
              <a:t>35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459869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 smtClean="0"/>
              <a:t>Klik om de ondertitelstijl van het model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A152C-B64D-4718-AF8C-2E8A03E77A4B}" type="datetimeFigureOut">
              <a:rPr lang="nl-NL" smtClean="0"/>
              <a:t>15-10-2015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2A86D-5D19-45EB-9DD2-09887C23ADE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693480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A152C-B64D-4718-AF8C-2E8A03E77A4B}" type="datetimeFigureOut">
              <a:rPr lang="nl-NL" smtClean="0"/>
              <a:t>15-10-2015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2A86D-5D19-45EB-9DD2-09887C23ADE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939555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A152C-B64D-4718-AF8C-2E8A03E77A4B}" type="datetimeFigureOut">
              <a:rPr lang="nl-NL" smtClean="0"/>
              <a:t>15-10-2015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2A86D-5D19-45EB-9DD2-09887C23ADE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006758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A152C-B64D-4718-AF8C-2E8A03E77A4B}" type="datetimeFigureOut">
              <a:rPr lang="nl-NL" smtClean="0"/>
              <a:t>15-10-2015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2A86D-5D19-45EB-9DD2-09887C23ADE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927579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A152C-B64D-4718-AF8C-2E8A03E77A4B}" type="datetimeFigureOut">
              <a:rPr lang="nl-NL" smtClean="0"/>
              <a:t>15-10-2015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2A86D-5D19-45EB-9DD2-09887C23ADE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431463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A152C-B64D-4718-AF8C-2E8A03E77A4B}" type="datetimeFigureOut">
              <a:rPr lang="nl-NL" smtClean="0"/>
              <a:t>15-10-2015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2A86D-5D19-45EB-9DD2-09887C23ADE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123672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A152C-B64D-4718-AF8C-2E8A03E77A4B}" type="datetimeFigureOut">
              <a:rPr lang="nl-NL" smtClean="0"/>
              <a:t>15-10-2015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2A86D-5D19-45EB-9DD2-09887C23ADE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938840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A152C-B64D-4718-AF8C-2E8A03E77A4B}" type="datetimeFigureOut">
              <a:rPr lang="nl-NL" smtClean="0"/>
              <a:t>15-10-2015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2A86D-5D19-45EB-9DD2-09887C23ADE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687558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A152C-B64D-4718-AF8C-2E8A03E77A4B}" type="datetimeFigureOut">
              <a:rPr lang="nl-NL" smtClean="0"/>
              <a:t>15-10-2015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2A86D-5D19-45EB-9DD2-09887C23ADE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563676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A152C-B64D-4718-AF8C-2E8A03E77A4B}" type="datetimeFigureOut">
              <a:rPr lang="nl-NL" smtClean="0"/>
              <a:t>15-10-2015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2A86D-5D19-45EB-9DD2-09887C23ADE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493059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A152C-B64D-4718-AF8C-2E8A03E77A4B}" type="datetimeFigureOut">
              <a:rPr lang="nl-NL" smtClean="0"/>
              <a:t>15-10-2015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2A86D-5D19-45EB-9DD2-09887C23ADE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026391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DA152C-B64D-4718-AF8C-2E8A03E77A4B}" type="datetimeFigureOut">
              <a:rPr lang="nl-NL" smtClean="0"/>
              <a:t>15-10-2015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72A86D-5D19-45EB-9DD2-09887C23ADE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302675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954530" y="0"/>
            <a:ext cx="7696200" cy="935037"/>
          </a:xfrm>
        </p:spPr>
        <p:txBody>
          <a:bodyPr/>
          <a:lstStyle/>
          <a:p>
            <a:r>
              <a:rPr lang="nl-NL" b="1" dirty="0" smtClean="0">
                <a:solidFill>
                  <a:schemeClr val="accent6">
                    <a:lumMod val="50000"/>
                  </a:schemeClr>
                </a:solidFill>
              </a:rPr>
              <a:t>MBO - inspiratiemiddag</a:t>
            </a:r>
            <a:endParaRPr lang="nl-NL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0" y="935037"/>
            <a:ext cx="12192000" cy="5922963"/>
          </a:xfrm>
        </p:spPr>
        <p:txBody>
          <a:bodyPr>
            <a:normAutofit fontScale="92500"/>
          </a:bodyPr>
          <a:lstStyle/>
          <a:p>
            <a:endParaRPr lang="nl-NL" dirty="0" smtClean="0"/>
          </a:p>
          <a:p>
            <a:r>
              <a:rPr lang="nl-NL" sz="4400" b="1" dirty="0" smtClean="0">
                <a:solidFill>
                  <a:srgbClr val="C00000"/>
                </a:solidFill>
              </a:rPr>
              <a:t>Jíj maakt het verschil ? </a:t>
            </a:r>
          </a:p>
          <a:p>
            <a:r>
              <a:rPr lang="nl-NL" sz="4400" b="1" dirty="0" smtClean="0">
                <a:solidFill>
                  <a:srgbClr val="C00000"/>
                </a:solidFill>
              </a:rPr>
              <a:t>Doe jij er als persoon dan toe ? Of ben je inwisselbaar?</a:t>
            </a:r>
          </a:p>
          <a:p>
            <a:endParaRPr lang="nl-NL" sz="4400" dirty="0"/>
          </a:p>
          <a:p>
            <a:r>
              <a:rPr lang="nl-NL" sz="4400" b="1" dirty="0" smtClean="0">
                <a:solidFill>
                  <a:srgbClr val="C00000"/>
                </a:solidFill>
              </a:rPr>
              <a:t>Bestaat er nog zoiets als roeping in het onderwijs?</a:t>
            </a:r>
          </a:p>
          <a:p>
            <a:endParaRPr lang="nl-NL" sz="4400" dirty="0"/>
          </a:p>
          <a:p>
            <a:r>
              <a:rPr lang="nl-NL" sz="4400" b="1" dirty="0" smtClean="0">
                <a:solidFill>
                  <a:srgbClr val="C00000"/>
                </a:solidFill>
              </a:rPr>
              <a:t>Zo ja, </a:t>
            </a:r>
          </a:p>
          <a:p>
            <a:r>
              <a:rPr lang="nl-NL" sz="4400" b="1" dirty="0" smtClean="0">
                <a:solidFill>
                  <a:srgbClr val="C00000"/>
                </a:solidFill>
              </a:rPr>
              <a:t>wat heeft dat met je professionaliteit te maken?</a:t>
            </a:r>
          </a:p>
          <a:p>
            <a:r>
              <a:rPr lang="nl-NL" sz="4400" dirty="0" smtClean="0"/>
              <a:t> 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426643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nl-NL" sz="4800" b="1" dirty="0" smtClean="0"/>
              <a:t>Twee verhalen uit het onderzoek:</a:t>
            </a:r>
          </a:p>
          <a:p>
            <a:pPr marL="0" indent="0" algn="ctr">
              <a:buNone/>
            </a:pPr>
            <a:endParaRPr lang="nl-NL" sz="4000" b="1" dirty="0"/>
          </a:p>
          <a:p>
            <a:pPr algn="ctr">
              <a:buFontTx/>
              <a:buChar char="-"/>
            </a:pPr>
            <a:r>
              <a:rPr lang="nl-NL" sz="4000" b="1" dirty="0" smtClean="0"/>
              <a:t>Waarom zou ik dan geen luisterend oor bieden?</a:t>
            </a:r>
          </a:p>
          <a:p>
            <a:pPr marL="0" indent="0" algn="ctr">
              <a:buNone/>
            </a:pPr>
            <a:endParaRPr lang="nl-NL" sz="4000" b="1" dirty="0" smtClean="0"/>
          </a:p>
          <a:p>
            <a:pPr algn="ctr">
              <a:buFontTx/>
              <a:buChar char="-"/>
            </a:pPr>
            <a:r>
              <a:rPr lang="nl-NL" sz="4000" b="1" dirty="0" smtClean="0"/>
              <a:t>Zou deze persoonlijke verdieping (yoga </a:t>
            </a:r>
            <a:r>
              <a:rPr lang="nl-NL" sz="4000" b="1" smtClean="0"/>
              <a:t>en gebed) </a:t>
            </a:r>
            <a:endParaRPr lang="nl-NL" sz="4000" b="1" dirty="0" smtClean="0"/>
          </a:p>
          <a:p>
            <a:pPr marL="0" indent="0" algn="ctr">
              <a:buNone/>
            </a:pPr>
            <a:endParaRPr lang="nl-NL" sz="1600" b="1" dirty="0" smtClean="0"/>
          </a:p>
          <a:p>
            <a:pPr marL="0" indent="0" algn="ctr">
              <a:buNone/>
            </a:pPr>
            <a:r>
              <a:rPr lang="nl-NL" sz="4000" b="1" dirty="0" smtClean="0"/>
              <a:t>tot een verdiept </a:t>
            </a:r>
          </a:p>
          <a:p>
            <a:pPr marL="0" indent="0" algn="ctr">
              <a:buNone/>
            </a:pPr>
            <a:endParaRPr lang="nl-NL" sz="1600" b="1" dirty="0" smtClean="0"/>
          </a:p>
          <a:p>
            <a:pPr marL="0" indent="0" algn="ctr">
              <a:buNone/>
            </a:pPr>
            <a:r>
              <a:rPr lang="nl-NL" sz="4000" b="1" dirty="0"/>
              <a:t>p</a:t>
            </a:r>
            <a:r>
              <a:rPr lang="nl-NL" sz="4000" b="1" dirty="0" smtClean="0"/>
              <a:t>edagogisch werkklimaat hebben geleid?</a:t>
            </a:r>
            <a:endParaRPr lang="nl-NL" sz="4000" b="1" dirty="0"/>
          </a:p>
        </p:txBody>
      </p:sp>
    </p:spTree>
    <p:extLst>
      <p:ext uri="{BB962C8B-B14F-4D97-AF65-F5344CB8AC3E}">
        <p14:creationId xmlns:p14="http://schemas.microsoft.com/office/powerpoint/2010/main" val="35215526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nl-NL" sz="4800" b="1" dirty="0" smtClean="0"/>
              <a:t>Alle 18 verhalen:</a:t>
            </a:r>
          </a:p>
          <a:p>
            <a:pPr marL="0" indent="0" algn="ctr">
              <a:buNone/>
            </a:pPr>
            <a:endParaRPr lang="nl-NL" sz="2000" b="1" dirty="0"/>
          </a:p>
          <a:p>
            <a:pPr marL="0" indent="0" algn="ctr">
              <a:buNone/>
            </a:pPr>
            <a:r>
              <a:rPr lang="nl-NL" sz="4800" b="1" dirty="0" smtClean="0"/>
              <a:t>Geen lesboeren, </a:t>
            </a:r>
          </a:p>
          <a:p>
            <a:pPr marL="0" indent="0" algn="ctr">
              <a:buNone/>
            </a:pPr>
            <a:r>
              <a:rPr lang="nl-NL" sz="4800" b="1" dirty="0"/>
              <a:t>m</a:t>
            </a:r>
            <a:r>
              <a:rPr lang="nl-NL" sz="4800" b="1" dirty="0" smtClean="0"/>
              <a:t>aar:</a:t>
            </a:r>
          </a:p>
          <a:p>
            <a:pPr marL="0" indent="0" algn="ctr">
              <a:buNone/>
            </a:pPr>
            <a:r>
              <a:rPr lang="nl-NL" sz="2000" b="1" dirty="0" smtClean="0"/>
              <a:t> </a:t>
            </a:r>
          </a:p>
          <a:p>
            <a:pPr marL="0" indent="0" algn="ctr">
              <a:buNone/>
            </a:pPr>
            <a:r>
              <a:rPr lang="nl-NL" sz="4800" b="1" dirty="0" smtClean="0"/>
              <a:t>intense wisselwerking tussen </a:t>
            </a:r>
          </a:p>
          <a:p>
            <a:pPr marL="0" indent="0" algn="ctr">
              <a:buNone/>
            </a:pPr>
            <a:endParaRPr lang="nl-NL" sz="1200" b="1" dirty="0" smtClean="0"/>
          </a:p>
          <a:p>
            <a:pPr marL="0" indent="0" algn="ctr">
              <a:buNone/>
            </a:pPr>
            <a:r>
              <a:rPr lang="nl-NL" sz="4800" b="1" dirty="0" smtClean="0"/>
              <a:t>persoonlijke </a:t>
            </a:r>
          </a:p>
          <a:p>
            <a:pPr marL="0" indent="0" algn="ctr">
              <a:buNone/>
            </a:pPr>
            <a:r>
              <a:rPr lang="nl-NL" sz="4800" b="1" dirty="0" smtClean="0"/>
              <a:t>en professionele</a:t>
            </a:r>
          </a:p>
          <a:p>
            <a:pPr marL="0" indent="0" algn="ctr">
              <a:buNone/>
            </a:pPr>
            <a:r>
              <a:rPr lang="nl-NL" sz="2000" b="1" dirty="0" smtClean="0"/>
              <a:t> </a:t>
            </a:r>
          </a:p>
          <a:p>
            <a:pPr marL="0" indent="0" algn="ctr">
              <a:buNone/>
            </a:pPr>
            <a:r>
              <a:rPr lang="nl-NL" sz="4800" b="1" dirty="0" smtClean="0"/>
              <a:t>ontwikkeling</a:t>
            </a:r>
          </a:p>
        </p:txBody>
      </p:sp>
    </p:spTree>
    <p:extLst>
      <p:ext uri="{BB962C8B-B14F-4D97-AF65-F5344CB8AC3E}">
        <p14:creationId xmlns:p14="http://schemas.microsoft.com/office/powerpoint/2010/main" val="32005250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nl-NL" sz="4800" b="1" dirty="0" smtClean="0"/>
              <a:t>Roeping:</a:t>
            </a:r>
          </a:p>
          <a:p>
            <a:pPr marL="0" indent="0" algn="ctr">
              <a:buNone/>
            </a:pPr>
            <a:endParaRPr lang="nl-NL" sz="800" b="1" dirty="0" smtClean="0"/>
          </a:p>
          <a:p>
            <a:pPr marL="0" indent="0" algn="ctr">
              <a:buNone/>
            </a:pPr>
            <a:r>
              <a:rPr lang="nl-NL" sz="4800" dirty="0"/>
              <a:t>het je aangesproken weten </a:t>
            </a:r>
            <a:endParaRPr lang="nl-NL" sz="4800" dirty="0" smtClean="0"/>
          </a:p>
          <a:p>
            <a:pPr marL="0" indent="0" algn="ctr">
              <a:buNone/>
            </a:pPr>
            <a:r>
              <a:rPr lang="nl-NL" sz="4800" dirty="0" smtClean="0"/>
              <a:t>door </a:t>
            </a:r>
            <a:r>
              <a:rPr lang="nl-NL" sz="4800" dirty="0"/>
              <a:t>jonge mensen </a:t>
            </a:r>
            <a:endParaRPr lang="nl-NL" sz="4800" dirty="0" smtClean="0"/>
          </a:p>
          <a:p>
            <a:pPr marL="0" indent="0" algn="ctr">
              <a:buNone/>
            </a:pPr>
            <a:endParaRPr lang="nl-NL" sz="800" dirty="0"/>
          </a:p>
          <a:p>
            <a:pPr marL="0" indent="0" algn="ctr">
              <a:buNone/>
            </a:pPr>
            <a:r>
              <a:rPr lang="nl-NL" sz="4800" dirty="0" smtClean="0"/>
              <a:t>en </a:t>
            </a:r>
            <a:r>
              <a:rPr lang="nl-NL" sz="4800" dirty="0"/>
              <a:t>je op grond daarvan gedreven weten </a:t>
            </a:r>
            <a:endParaRPr lang="nl-NL" sz="4800" dirty="0" smtClean="0"/>
          </a:p>
          <a:p>
            <a:pPr marL="0" indent="0" algn="ctr">
              <a:buNone/>
            </a:pPr>
            <a:r>
              <a:rPr lang="nl-NL" sz="4800" dirty="0" smtClean="0"/>
              <a:t>om </a:t>
            </a:r>
            <a:r>
              <a:rPr lang="nl-NL" sz="4800" dirty="0"/>
              <a:t>bij te dragen </a:t>
            </a:r>
            <a:endParaRPr lang="nl-NL" sz="4800" dirty="0" smtClean="0"/>
          </a:p>
          <a:p>
            <a:pPr marL="0" indent="0" algn="ctr">
              <a:buNone/>
            </a:pPr>
            <a:r>
              <a:rPr lang="nl-NL" sz="4800" dirty="0" smtClean="0"/>
              <a:t>aan </a:t>
            </a:r>
            <a:r>
              <a:rPr lang="nl-NL" sz="4800" dirty="0"/>
              <a:t>hun vorming en ontwikkeling. </a:t>
            </a:r>
            <a:endParaRPr lang="nl-NL" sz="4800" dirty="0" smtClean="0"/>
          </a:p>
          <a:p>
            <a:pPr marL="0" indent="0" algn="ctr">
              <a:buNone/>
            </a:pPr>
            <a:endParaRPr lang="nl-NL" sz="800" dirty="0"/>
          </a:p>
          <a:p>
            <a:pPr marL="0" indent="0" algn="ctr">
              <a:buNone/>
            </a:pPr>
            <a:r>
              <a:rPr lang="nl-NL" sz="4800" b="1" dirty="0" smtClean="0"/>
              <a:t>40 % enquête 210 leraren: spirituele inspiratie</a:t>
            </a:r>
          </a:p>
          <a:p>
            <a:pPr marL="0" indent="0" algn="ctr">
              <a:buNone/>
            </a:pPr>
            <a:endParaRPr lang="nl-NL" sz="900" b="1" dirty="0" smtClean="0"/>
          </a:p>
          <a:p>
            <a:pPr marL="0" indent="0" algn="ctr">
              <a:buNone/>
            </a:pPr>
            <a:r>
              <a:rPr lang="nl-NL" sz="4800" b="1" dirty="0" smtClean="0"/>
              <a:t>16 van de 18 </a:t>
            </a:r>
            <a:r>
              <a:rPr lang="nl-NL" sz="4800" b="1" dirty="0" err="1" smtClean="0"/>
              <a:t>geïnterviewden</a:t>
            </a:r>
            <a:r>
              <a:rPr lang="nl-NL" sz="4800" b="1" dirty="0" smtClean="0"/>
              <a:t>: 88 % !</a:t>
            </a:r>
          </a:p>
          <a:p>
            <a:pPr marL="0" indent="0" algn="ctr">
              <a:buNone/>
            </a:pPr>
            <a:endParaRPr lang="nl-NL" sz="4800" b="1" dirty="0" smtClean="0"/>
          </a:p>
        </p:txBody>
      </p:sp>
    </p:spTree>
    <p:extLst>
      <p:ext uri="{BB962C8B-B14F-4D97-AF65-F5344CB8AC3E}">
        <p14:creationId xmlns:p14="http://schemas.microsoft.com/office/powerpoint/2010/main" val="256555884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l-NL" sz="4800" b="1" dirty="0" smtClean="0"/>
              <a:t>Roeping:	- méér dan je op school bevinden</a:t>
            </a:r>
          </a:p>
          <a:p>
            <a:pPr marL="0" indent="0">
              <a:buNone/>
            </a:pPr>
            <a:r>
              <a:rPr lang="nl-NL" sz="4800" b="1" dirty="0" smtClean="0"/>
              <a:t>			- méér dan toetsen:</a:t>
            </a:r>
          </a:p>
          <a:p>
            <a:pPr marL="0" indent="0" algn="ctr">
              <a:buNone/>
            </a:pPr>
            <a:endParaRPr lang="nl-NL" sz="2000" b="1" dirty="0"/>
          </a:p>
          <a:p>
            <a:pPr marL="987425">
              <a:buFontTx/>
              <a:buChar char="-"/>
            </a:pPr>
            <a:r>
              <a:rPr lang="nl-NL" sz="4000" b="1" dirty="0" smtClean="0"/>
              <a:t>Kunnen studenten hun verhaal kwijt ?</a:t>
            </a:r>
          </a:p>
          <a:p>
            <a:pPr marL="987425">
              <a:buFontTx/>
              <a:buChar char="-"/>
            </a:pPr>
            <a:r>
              <a:rPr lang="nl-NL" sz="4000" b="1" dirty="0"/>
              <a:t>o</a:t>
            </a:r>
            <a:r>
              <a:rPr lang="nl-NL" sz="4000" b="1" dirty="0" smtClean="0"/>
              <a:t>p verhaal komen ?</a:t>
            </a:r>
          </a:p>
          <a:p>
            <a:pPr marL="987425">
              <a:buFontTx/>
              <a:buChar char="-"/>
            </a:pPr>
            <a:r>
              <a:rPr lang="nl-NL" sz="4000" b="1" dirty="0"/>
              <a:t>b</a:t>
            </a:r>
            <a:r>
              <a:rPr lang="nl-NL" sz="4000" b="1" dirty="0" smtClean="0"/>
              <a:t>ijdragen aan elkaars levensverhaal ?</a:t>
            </a:r>
          </a:p>
          <a:p>
            <a:pPr marL="987425">
              <a:buFontTx/>
              <a:buChar char="-"/>
            </a:pPr>
            <a:endParaRPr lang="nl-NL" sz="2000" b="1" dirty="0"/>
          </a:p>
          <a:p>
            <a:pPr marL="987425">
              <a:buFontTx/>
              <a:buChar char="-"/>
            </a:pPr>
            <a:r>
              <a:rPr lang="nl-NL" sz="4000" b="1" dirty="0" smtClean="0"/>
              <a:t>Welke verhalen draag jíj met je mee?</a:t>
            </a:r>
          </a:p>
          <a:p>
            <a:pPr marL="987425">
              <a:buFontTx/>
              <a:buChar char="-"/>
            </a:pPr>
            <a:r>
              <a:rPr lang="nl-NL" sz="4000" b="1" dirty="0"/>
              <a:t>Welk verhaal / wat </a:t>
            </a:r>
            <a:r>
              <a:rPr lang="nl-NL" sz="5400" b="1" dirty="0"/>
              <a:t>draagt jou </a:t>
            </a:r>
            <a:r>
              <a:rPr lang="nl-NL" sz="5400" b="1" dirty="0" smtClean="0"/>
              <a:t>?</a:t>
            </a:r>
          </a:p>
          <a:p>
            <a:pPr marL="987425">
              <a:buFontTx/>
              <a:buChar char="-"/>
            </a:pPr>
            <a:r>
              <a:rPr lang="nl-NL" sz="4000" b="1" dirty="0" smtClean="0"/>
              <a:t>Waarvan ben jij in blijde verwachting ?</a:t>
            </a:r>
            <a:endParaRPr lang="nl-NL" sz="4000" b="1" dirty="0"/>
          </a:p>
          <a:p>
            <a:pPr marL="758825" indent="0">
              <a:buNone/>
            </a:pPr>
            <a:endParaRPr lang="nl-NL" sz="4000" b="1" dirty="0" smtClean="0"/>
          </a:p>
          <a:p>
            <a:pPr marL="0" indent="0" algn="ctr">
              <a:buNone/>
            </a:pPr>
            <a:endParaRPr lang="nl-NL" sz="4000" b="1" dirty="0" smtClean="0"/>
          </a:p>
        </p:txBody>
      </p:sp>
    </p:spTree>
    <p:extLst>
      <p:ext uri="{BB962C8B-B14F-4D97-AF65-F5344CB8AC3E}">
        <p14:creationId xmlns:p14="http://schemas.microsoft.com/office/powerpoint/2010/main" val="202059911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nl-NL" sz="5400" b="1" dirty="0" smtClean="0"/>
              <a:t>Het belang van verhalen:</a:t>
            </a:r>
          </a:p>
          <a:p>
            <a:pPr marL="0" indent="0" algn="ctr">
              <a:buNone/>
            </a:pPr>
            <a:endParaRPr lang="nl-NL" sz="2000" b="1" dirty="0"/>
          </a:p>
          <a:p>
            <a:pPr marL="0" indent="0" algn="ctr">
              <a:buNone/>
            </a:pPr>
            <a:r>
              <a:rPr lang="nl-NL" sz="6000" b="1" dirty="0" err="1"/>
              <a:t>n</a:t>
            </a:r>
            <a:r>
              <a:rPr lang="nl-NL" sz="6000" b="1" dirty="0" err="1" smtClean="0"/>
              <a:t>arrativiteit</a:t>
            </a:r>
            <a:r>
              <a:rPr lang="nl-NL" sz="6000" b="1" dirty="0" smtClean="0"/>
              <a:t>:</a:t>
            </a:r>
          </a:p>
          <a:p>
            <a:pPr marL="0" indent="0" algn="ctr">
              <a:buNone/>
            </a:pPr>
            <a:endParaRPr lang="nl-NL" sz="4000" b="1" dirty="0"/>
          </a:p>
          <a:p>
            <a:pPr marL="0" indent="0" algn="ctr">
              <a:buNone/>
            </a:pPr>
            <a:r>
              <a:rPr lang="nl-NL" sz="6000" b="1" dirty="0"/>
              <a:t>i</a:t>
            </a:r>
            <a:r>
              <a:rPr lang="nl-NL" sz="6000" b="1" dirty="0" smtClean="0"/>
              <a:t>n en met verhalen </a:t>
            </a:r>
          </a:p>
          <a:p>
            <a:pPr marL="0" indent="0" algn="ctr">
              <a:buNone/>
            </a:pPr>
            <a:r>
              <a:rPr lang="nl-NL" sz="6000" b="1" dirty="0"/>
              <a:t>b</a:t>
            </a:r>
            <a:r>
              <a:rPr lang="nl-NL" sz="6000" b="1" dirty="0" smtClean="0"/>
              <a:t>ouwt de mens zijn wereld op:</a:t>
            </a:r>
          </a:p>
          <a:p>
            <a:pPr marL="0" indent="0" algn="ctr">
              <a:buNone/>
            </a:pPr>
            <a:endParaRPr lang="nl-NL" sz="4000" b="1" dirty="0"/>
          </a:p>
          <a:p>
            <a:pPr marL="0" indent="0" algn="ctr">
              <a:buNone/>
            </a:pPr>
            <a:r>
              <a:rPr lang="nl-NL" sz="5400" b="1" dirty="0"/>
              <a:t>p</a:t>
            </a:r>
            <a:r>
              <a:rPr lang="nl-NL" sz="5400" b="1" dirty="0" smtClean="0"/>
              <a:t>ersoonlijke &amp; </a:t>
            </a:r>
            <a:r>
              <a:rPr lang="nl-NL" sz="5400" b="1" dirty="0"/>
              <a:t>g</a:t>
            </a:r>
            <a:r>
              <a:rPr lang="nl-NL" sz="5400" b="1" dirty="0" smtClean="0"/>
              <a:t>emeenschapsverhalen</a:t>
            </a:r>
          </a:p>
        </p:txBody>
      </p:sp>
    </p:spTree>
    <p:extLst>
      <p:ext uri="{BB962C8B-B14F-4D97-AF65-F5344CB8AC3E}">
        <p14:creationId xmlns:p14="http://schemas.microsoft.com/office/powerpoint/2010/main" val="84039418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nl-NL" sz="4800" b="1" dirty="0" smtClean="0"/>
              <a:t>Gemeenschapsverhaal:</a:t>
            </a:r>
          </a:p>
          <a:p>
            <a:pPr marL="0" indent="0" algn="ctr">
              <a:buNone/>
            </a:pPr>
            <a:endParaRPr lang="nl-NL" sz="2000" b="1" dirty="0" smtClean="0"/>
          </a:p>
          <a:p>
            <a:pPr marL="0" indent="0" algn="ctr">
              <a:lnSpc>
                <a:spcPct val="150000"/>
              </a:lnSpc>
              <a:buNone/>
            </a:pPr>
            <a:r>
              <a:rPr lang="nl-NL" sz="5400" b="1" dirty="0" smtClean="0"/>
              <a:t>Zacharias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nl-NL" sz="4800" b="1" dirty="0" smtClean="0"/>
              <a:t>Zijn tong werd gebonden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nl-NL" sz="4800" b="1" dirty="0" smtClean="0"/>
              <a:t>Hij mocht weer spreken.</a:t>
            </a:r>
          </a:p>
          <a:p>
            <a:pPr marL="0" indent="0" algn="ctr">
              <a:buNone/>
            </a:pPr>
            <a:endParaRPr lang="nl-NL" sz="4800" b="1" dirty="0"/>
          </a:p>
          <a:p>
            <a:pPr marL="0" indent="0" algn="ctr">
              <a:buNone/>
            </a:pPr>
            <a:r>
              <a:rPr lang="nl-NL" sz="4800" b="1" dirty="0" smtClean="0"/>
              <a:t>Pedagogische betekenis?</a:t>
            </a:r>
          </a:p>
          <a:p>
            <a:pPr marL="0" indent="0" algn="ctr">
              <a:buNone/>
            </a:pPr>
            <a:endParaRPr lang="nl-NL" sz="2000" b="1" dirty="0"/>
          </a:p>
          <a:p>
            <a:pPr marL="0" indent="0" algn="ctr">
              <a:buNone/>
            </a:pPr>
            <a:endParaRPr lang="nl-NL" sz="4000" b="1" dirty="0" smtClean="0"/>
          </a:p>
        </p:txBody>
      </p:sp>
    </p:spTree>
    <p:extLst>
      <p:ext uri="{BB962C8B-B14F-4D97-AF65-F5344CB8AC3E}">
        <p14:creationId xmlns:p14="http://schemas.microsoft.com/office/powerpoint/2010/main" val="116003242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nl-NL" sz="4800" dirty="0"/>
              <a:t>Op de achtste dag kwamen ze het kind besnijden, en ze wilden het Zacharias noemen, naar zijn vader. </a:t>
            </a:r>
            <a:endParaRPr lang="nl-NL" sz="4800" dirty="0" smtClean="0"/>
          </a:p>
          <a:p>
            <a:pPr marL="0" indent="0" algn="ctr">
              <a:buNone/>
            </a:pPr>
            <a:r>
              <a:rPr lang="nl-NL" sz="4800" dirty="0" smtClean="0"/>
              <a:t>Maar </a:t>
            </a:r>
            <a:r>
              <a:rPr lang="nl-NL" sz="4800" dirty="0"/>
              <a:t>zijn moeder zei: </a:t>
            </a:r>
            <a:endParaRPr lang="nl-NL" sz="4800" dirty="0" smtClean="0"/>
          </a:p>
          <a:p>
            <a:pPr marL="0" indent="0" algn="ctr">
              <a:buNone/>
            </a:pPr>
            <a:r>
              <a:rPr lang="nl-NL" sz="4800" b="1" dirty="0" smtClean="0"/>
              <a:t>‘</a:t>
            </a:r>
            <a:r>
              <a:rPr lang="nl-NL" sz="4800" b="1" dirty="0"/>
              <a:t>Nee, Johannes zal hij heten!’ </a:t>
            </a:r>
            <a:endParaRPr lang="nl-NL" sz="4800" b="1" dirty="0" smtClean="0"/>
          </a:p>
          <a:p>
            <a:pPr marL="0" indent="0" algn="ctr">
              <a:buNone/>
            </a:pPr>
            <a:r>
              <a:rPr lang="nl-NL" sz="4800" dirty="0" smtClean="0"/>
              <a:t>Ze </a:t>
            </a:r>
            <a:r>
              <a:rPr lang="nl-NL" sz="4800" dirty="0"/>
              <a:t>zeiden tegen haar: </a:t>
            </a:r>
            <a:endParaRPr lang="nl-NL" sz="4800" dirty="0" smtClean="0"/>
          </a:p>
          <a:p>
            <a:pPr marL="0" indent="0" algn="ctr">
              <a:buNone/>
            </a:pPr>
            <a:r>
              <a:rPr lang="nl-NL" sz="4800" dirty="0" smtClean="0"/>
              <a:t>‘</a:t>
            </a:r>
            <a:r>
              <a:rPr lang="nl-NL" sz="4800" dirty="0"/>
              <a:t>Er is niemand in je familie die zo heet’. </a:t>
            </a:r>
            <a:endParaRPr lang="nl-NL" sz="4800" dirty="0" smtClean="0"/>
          </a:p>
          <a:p>
            <a:pPr marL="0" indent="0" algn="ctr">
              <a:buNone/>
            </a:pPr>
            <a:r>
              <a:rPr lang="nl-NL" sz="4800" dirty="0" smtClean="0"/>
              <a:t>Ze </a:t>
            </a:r>
            <a:r>
              <a:rPr lang="nl-NL" sz="4800" dirty="0"/>
              <a:t>beduidden zijn vader te laten weten hoe hij het kind wilde noemen. </a:t>
            </a:r>
            <a:endParaRPr lang="nl-NL" sz="4800" b="1" dirty="0" smtClean="0"/>
          </a:p>
        </p:txBody>
      </p:sp>
    </p:spTree>
    <p:extLst>
      <p:ext uri="{BB962C8B-B14F-4D97-AF65-F5344CB8AC3E}">
        <p14:creationId xmlns:p14="http://schemas.microsoft.com/office/powerpoint/2010/main" val="159426491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nl-NL" sz="4800" dirty="0"/>
              <a:t>Hij vroeg om een schrijftablet </a:t>
            </a:r>
            <a:endParaRPr lang="nl-NL" sz="4800" dirty="0" smtClean="0"/>
          </a:p>
          <a:p>
            <a:pPr marL="0" indent="0" algn="ctr">
              <a:buNone/>
            </a:pPr>
            <a:r>
              <a:rPr lang="nl-NL" sz="4800" dirty="0" smtClean="0"/>
              <a:t>en </a:t>
            </a:r>
            <a:r>
              <a:rPr lang="nl-NL" sz="4800" dirty="0"/>
              <a:t>schreef erop: </a:t>
            </a:r>
            <a:endParaRPr lang="nl-NL" sz="4800" dirty="0" smtClean="0"/>
          </a:p>
          <a:p>
            <a:pPr marL="0" indent="0" algn="ctr">
              <a:buNone/>
            </a:pPr>
            <a:r>
              <a:rPr lang="nl-NL" sz="4800" b="1" dirty="0" smtClean="0"/>
              <a:t>‘</a:t>
            </a:r>
            <a:r>
              <a:rPr lang="nl-NL" sz="4800" b="1" dirty="0"/>
              <a:t>Johannes is zijn naam’</a:t>
            </a:r>
            <a:r>
              <a:rPr lang="nl-NL" sz="4800" dirty="0"/>
              <a:t>. </a:t>
            </a:r>
            <a:endParaRPr lang="nl-NL" sz="4800" dirty="0" smtClean="0"/>
          </a:p>
          <a:p>
            <a:pPr marL="0" indent="0" algn="ctr">
              <a:buNone/>
            </a:pPr>
            <a:r>
              <a:rPr lang="nl-NL" sz="4800" dirty="0" smtClean="0"/>
              <a:t>Iedereen </a:t>
            </a:r>
            <a:r>
              <a:rPr lang="nl-NL" sz="4800" dirty="0"/>
              <a:t>was verbaasd. </a:t>
            </a:r>
            <a:endParaRPr lang="nl-NL" sz="4800" dirty="0" smtClean="0"/>
          </a:p>
          <a:p>
            <a:pPr marL="0" indent="0" algn="ctr">
              <a:buNone/>
            </a:pPr>
            <a:r>
              <a:rPr lang="nl-NL" sz="4800" b="1" dirty="0" smtClean="0"/>
              <a:t>En </a:t>
            </a:r>
            <a:r>
              <a:rPr lang="nl-NL" sz="4800" b="1" dirty="0"/>
              <a:t>meteen werd de verlamming van zijn mond en zijn tong ongedaan gemaakt, </a:t>
            </a:r>
            <a:endParaRPr lang="nl-NL" sz="4800" b="1" dirty="0" smtClean="0"/>
          </a:p>
          <a:p>
            <a:pPr marL="0" indent="0" algn="ctr">
              <a:buNone/>
            </a:pPr>
            <a:r>
              <a:rPr lang="nl-NL" sz="4800" dirty="0" smtClean="0"/>
              <a:t>en </a:t>
            </a:r>
            <a:r>
              <a:rPr lang="nl-NL" sz="4800" dirty="0"/>
              <a:t>begon te spreken </a:t>
            </a:r>
            <a:r>
              <a:rPr lang="nl-NL" sz="4800" dirty="0" smtClean="0"/>
              <a:t/>
            </a:r>
            <a:br>
              <a:rPr lang="nl-NL" sz="4800" dirty="0" smtClean="0"/>
            </a:br>
            <a:r>
              <a:rPr lang="nl-NL" sz="4800" dirty="0" smtClean="0"/>
              <a:t>en </a:t>
            </a:r>
            <a:r>
              <a:rPr lang="nl-NL" sz="4800" dirty="0"/>
              <a:t>loofde God. </a:t>
            </a:r>
            <a:endParaRPr lang="nl-NL" sz="4800" dirty="0" smtClean="0"/>
          </a:p>
          <a:p>
            <a:pPr marL="0" indent="0" algn="ctr">
              <a:buNone/>
            </a:pPr>
            <a:r>
              <a:rPr lang="nl-NL" sz="4800" b="1" dirty="0" smtClean="0"/>
              <a:t>Lucas 1.</a:t>
            </a:r>
          </a:p>
        </p:txBody>
      </p:sp>
    </p:spTree>
    <p:extLst>
      <p:ext uri="{BB962C8B-B14F-4D97-AF65-F5344CB8AC3E}">
        <p14:creationId xmlns:p14="http://schemas.microsoft.com/office/powerpoint/2010/main" val="362684360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nl-NL" sz="5400" dirty="0"/>
              <a:t>Zacharias vroeg aan de engel: </a:t>
            </a:r>
            <a:endParaRPr lang="nl-NL" sz="5400" dirty="0" smtClean="0"/>
          </a:p>
          <a:p>
            <a:pPr marL="0" indent="0" algn="ctr">
              <a:buNone/>
            </a:pPr>
            <a:endParaRPr lang="nl-NL" sz="5400" dirty="0"/>
          </a:p>
          <a:p>
            <a:pPr marL="0" indent="0" algn="ctr">
              <a:buNone/>
            </a:pPr>
            <a:r>
              <a:rPr lang="nl-NL" sz="5400" dirty="0" smtClean="0"/>
              <a:t>‘</a:t>
            </a:r>
            <a:r>
              <a:rPr lang="nl-NL" sz="5400" dirty="0"/>
              <a:t>Hoe kan ik weten of dat waar is? </a:t>
            </a:r>
            <a:endParaRPr lang="nl-NL" sz="5400" dirty="0" smtClean="0"/>
          </a:p>
          <a:p>
            <a:pPr marL="0" indent="0" algn="ctr">
              <a:buNone/>
            </a:pPr>
            <a:endParaRPr lang="nl-NL" sz="5400" dirty="0" smtClean="0"/>
          </a:p>
          <a:p>
            <a:pPr marL="0" indent="0" algn="ctr">
              <a:buNone/>
            </a:pPr>
            <a:r>
              <a:rPr lang="nl-NL" sz="5400" b="1" dirty="0" smtClean="0"/>
              <a:t>Ik </a:t>
            </a:r>
            <a:r>
              <a:rPr lang="nl-NL" sz="5400" b="1" dirty="0"/>
              <a:t>ben immers een oude man </a:t>
            </a:r>
            <a:endParaRPr lang="nl-NL" sz="5400" b="1" dirty="0" smtClean="0"/>
          </a:p>
          <a:p>
            <a:pPr marL="0" indent="0" algn="ctr">
              <a:buNone/>
            </a:pPr>
            <a:endParaRPr lang="nl-NL" sz="5400" dirty="0" smtClean="0"/>
          </a:p>
          <a:p>
            <a:pPr marL="0" indent="0" algn="ctr">
              <a:buNone/>
            </a:pPr>
            <a:r>
              <a:rPr lang="nl-NL" sz="5400" dirty="0" smtClean="0"/>
              <a:t>en </a:t>
            </a:r>
            <a:r>
              <a:rPr lang="nl-NL" sz="5400" dirty="0"/>
              <a:t>ook mijn vrouw is al op leeftijd’. </a:t>
            </a:r>
            <a:endParaRPr lang="nl-NL" sz="5400" b="1" dirty="0" smtClean="0"/>
          </a:p>
        </p:txBody>
      </p:sp>
    </p:spTree>
    <p:extLst>
      <p:ext uri="{BB962C8B-B14F-4D97-AF65-F5344CB8AC3E}">
        <p14:creationId xmlns:p14="http://schemas.microsoft.com/office/powerpoint/2010/main" val="117492984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nl-NL" sz="4800" dirty="0"/>
              <a:t>De engel antwoordde: </a:t>
            </a:r>
            <a:endParaRPr lang="nl-NL" sz="4800" dirty="0" smtClean="0"/>
          </a:p>
          <a:p>
            <a:pPr marL="0" indent="0" algn="ctr">
              <a:buNone/>
            </a:pPr>
            <a:r>
              <a:rPr lang="nl-NL" sz="4800" dirty="0" smtClean="0"/>
              <a:t>‘</a:t>
            </a:r>
            <a:r>
              <a:rPr lang="nl-NL" sz="4800" dirty="0"/>
              <a:t>Ik ben </a:t>
            </a:r>
            <a:r>
              <a:rPr lang="nl-NL" sz="4800" dirty="0" err="1"/>
              <a:t>Gabriël</a:t>
            </a:r>
            <a:r>
              <a:rPr lang="nl-NL" sz="4800" dirty="0"/>
              <a:t>, die altijd in Gods nabijheid is, </a:t>
            </a:r>
            <a:r>
              <a:rPr lang="nl-NL" sz="4800" dirty="0" smtClean="0"/>
              <a:t> en </a:t>
            </a:r>
            <a:r>
              <a:rPr lang="nl-NL" sz="4800" dirty="0"/>
              <a:t>ik ben uitgezonden om je </a:t>
            </a:r>
            <a:r>
              <a:rPr lang="nl-NL" sz="4800" b="1" dirty="0"/>
              <a:t>dit</a:t>
            </a:r>
            <a:r>
              <a:rPr lang="nl-NL" sz="4800" dirty="0"/>
              <a:t> </a:t>
            </a:r>
            <a:r>
              <a:rPr lang="nl-NL" sz="4800" b="1" dirty="0"/>
              <a:t>goede nieuws </a:t>
            </a:r>
            <a:r>
              <a:rPr lang="nl-NL" sz="4800" b="1" dirty="0" smtClean="0"/>
              <a:t>  </a:t>
            </a:r>
            <a:r>
              <a:rPr lang="nl-NL" sz="4800" dirty="0" smtClean="0"/>
              <a:t>te </a:t>
            </a:r>
            <a:r>
              <a:rPr lang="nl-NL" sz="4800" dirty="0"/>
              <a:t>brengen. </a:t>
            </a:r>
            <a:endParaRPr lang="nl-NL" sz="4800" dirty="0" smtClean="0"/>
          </a:p>
          <a:p>
            <a:pPr marL="0" indent="0" algn="ctr">
              <a:buNone/>
            </a:pPr>
            <a:r>
              <a:rPr lang="nl-NL" sz="4800" b="1" dirty="0" smtClean="0"/>
              <a:t>Maar </a:t>
            </a:r>
            <a:r>
              <a:rPr lang="nl-NL" sz="4800" b="1" dirty="0"/>
              <a:t>omdat je geen geloof hebt gehecht aan mijn woorden</a:t>
            </a:r>
            <a:r>
              <a:rPr lang="nl-NL" sz="4800" dirty="0"/>
              <a:t>, </a:t>
            </a:r>
            <a:endParaRPr lang="nl-NL" sz="4800" dirty="0" smtClean="0"/>
          </a:p>
          <a:p>
            <a:pPr marL="0" indent="0" algn="ctr">
              <a:buNone/>
            </a:pPr>
            <a:r>
              <a:rPr lang="nl-NL" sz="4300" dirty="0" smtClean="0"/>
              <a:t>die </a:t>
            </a:r>
            <a:r>
              <a:rPr lang="nl-NL" sz="4300" dirty="0"/>
              <a:t>op de voorbestemde tijd in vervulling zullen gaan, </a:t>
            </a:r>
            <a:endParaRPr lang="nl-NL" sz="4300" dirty="0" smtClean="0"/>
          </a:p>
          <a:p>
            <a:pPr marL="0" indent="0" algn="ctr">
              <a:buNone/>
            </a:pPr>
            <a:r>
              <a:rPr lang="nl-NL" sz="4800" b="1" dirty="0" smtClean="0"/>
              <a:t>zal </a:t>
            </a:r>
            <a:r>
              <a:rPr lang="nl-NL" sz="4800" b="1" dirty="0"/>
              <a:t>je tong gebonden worden </a:t>
            </a:r>
            <a:endParaRPr lang="nl-NL" sz="4800" b="1" dirty="0" smtClean="0"/>
          </a:p>
          <a:p>
            <a:pPr marL="0" indent="0" algn="ctr">
              <a:buNone/>
            </a:pPr>
            <a:r>
              <a:rPr lang="nl-NL" sz="4800" b="1" dirty="0" smtClean="0"/>
              <a:t>en </a:t>
            </a:r>
            <a:r>
              <a:rPr lang="nl-NL" sz="4800" b="1" dirty="0" err="1"/>
              <a:t>zul</a:t>
            </a:r>
            <a:r>
              <a:rPr lang="nl-NL" sz="4800" b="1" dirty="0"/>
              <a:t> je niet kunnen spreken tot de dag </a:t>
            </a:r>
            <a:r>
              <a:rPr lang="nl-NL" sz="4800" b="1" dirty="0" smtClean="0"/>
              <a:t>                 waarop </a:t>
            </a:r>
            <a:r>
              <a:rPr lang="nl-NL" sz="4800" b="1" dirty="0"/>
              <a:t>dit alles gaat gebeuren</a:t>
            </a:r>
            <a:r>
              <a:rPr lang="nl-NL" sz="4800" dirty="0"/>
              <a:t>’. </a:t>
            </a:r>
          </a:p>
          <a:p>
            <a:pPr marL="0" indent="0" algn="ctr">
              <a:buNone/>
            </a:pPr>
            <a:endParaRPr lang="nl-NL" sz="4800" b="1" dirty="0" smtClean="0"/>
          </a:p>
          <a:p>
            <a:pPr marL="0" indent="0" algn="ctr">
              <a:buNone/>
            </a:pPr>
            <a:endParaRPr lang="nl-NL" sz="2000" b="1" dirty="0"/>
          </a:p>
          <a:p>
            <a:pPr marL="0" indent="0" algn="ctr">
              <a:buNone/>
            </a:pPr>
            <a:endParaRPr lang="nl-NL" sz="4000" b="1" dirty="0" smtClean="0"/>
          </a:p>
        </p:txBody>
      </p:sp>
    </p:spTree>
    <p:extLst>
      <p:ext uri="{BB962C8B-B14F-4D97-AF65-F5344CB8AC3E}">
        <p14:creationId xmlns:p14="http://schemas.microsoft.com/office/powerpoint/2010/main" val="13699079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ijdelijke aanduiding voor inhoud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69864702"/>
              </p:ext>
            </p:extLst>
          </p:nvPr>
        </p:nvGraphicFramePr>
        <p:xfrm>
          <a:off x="0" y="0"/>
          <a:ext cx="12192000" cy="1925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0"/>
                <a:gridCol w="6096000"/>
              </a:tblGrid>
              <a:tr h="370840">
                <a:tc>
                  <a:txBody>
                    <a:bodyPr/>
                    <a:lstStyle/>
                    <a:p>
                      <a:r>
                        <a:rPr lang="nl-NL" sz="9600" dirty="0" smtClean="0"/>
                        <a:t>Drachtig ?</a:t>
                      </a:r>
                      <a:endParaRPr lang="nl-NL" sz="9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1904091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l-NL" sz="4800" b="1" dirty="0" smtClean="0"/>
              <a:t>Pedagogische betekenis gebonden tong:</a:t>
            </a:r>
          </a:p>
          <a:p>
            <a:pPr marL="0" indent="0">
              <a:buNone/>
            </a:pPr>
            <a:r>
              <a:rPr lang="nl-NL" sz="4800" dirty="0" smtClean="0"/>
              <a:t>Op moment dat </a:t>
            </a:r>
          </a:p>
          <a:p>
            <a:pPr marL="0" indent="0">
              <a:buNone/>
            </a:pPr>
            <a:r>
              <a:rPr lang="nl-NL" sz="4800" dirty="0" smtClean="0"/>
              <a:t>	- wij cynisch zijn,</a:t>
            </a:r>
          </a:p>
          <a:p>
            <a:pPr marL="0" indent="0">
              <a:buNone/>
            </a:pPr>
            <a:r>
              <a:rPr lang="nl-NL" sz="4800" dirty="0" smtClean="0"/>
              <a:t>	- niets positiefs meer te zeggen hebben, </a:t>
            </a:r>
          </a:p>
          <a:p>
            <a:pPr marL="0" indent="0">
              <a:buNone/>
            </a:pPr>
            <a:r>
              <a:rPr lang="nl-NL" sz="4800" dirty="0" smtClean="0"/>
              <a:t>	- niet meer geloven in het onmogelijke,</a:t>
            </a:r>
          </a:p>
          <a:p>
            <a:pPr marL="0" indent="0">
              <a:buNone/>
            </a:pPr>
            <a:r>
              <a:rPr lang="nl-NL" sz="4800" dirty="0"/>
              <a:t>k</a:t>
            </a:r>
            <a:r>
              <a:rPr lang="nl-NL" sz="4800" dirty="0" smtClean="0"/>
              <a:t>an onze tong beter gebonden zijn.</a:t>
            </a:r>
          </a:p>
          <a:p>
            <a:pPr marL="0" indent="0">
              <a:buNone/>
            </a:pPr>
            <a:r>
              <a:rPr lang="nl-NL" sz="4800" dirty="0" smtClean="0"/>
              <a:t>Dan verspreiden we slechts zinloosheid en cynisme </a:t>
            </a:r>
            <a:r>
              <a:rPr lang="nl-NL" sz="4000" dirty="0" smtClean="0"/>
              <a:t>(en uiteraard kun je je altijd op de feiten beroepen: die geven je gelijk).</a:t>
            </a:r>
          </a:p>
          <a:p>
            <a:pPr marL="0" indent="0" algn="ctr">
              <a:buNone/>
            </a:pPr>
            <a:endParaRPr lang="nl-NL" sz="4800" b="1" dirty="0" smtClean="0"/>
          </a:p>
          <a:p>
            <a:pPr marL="0" indent="0" algn="ctr">
              <a:buNone/>
            </a:pPr>
            <a:endParaRPr lang="nl-NL" sz="2000" b="1" dirty="0"/>
          </a:p>
          <a:p>
            <a:pPr marL="0" indent="0" algn="ctr">
              <a:buNone/>
            </a:pPr>
            <a:endParaRPr lang="nl-NL" sz="4000" b="1" dirty="0" smtClean="0"/>
          </a:p>
        </p:txBody>
      </p:sp>
    </p:spTree>
    <p:extLst>
      <p:ext uri="{BB962C8B-B14F-4D97-AF65-F5344CB8AC3E}">
        <p14:creationId xmlns:p14="http://schemas.microsoft.com/office/powerpoint/2010/main" val="73080395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l-NL" sz="4800" b="1" dirty="0" smtClean="0"/>
              <a:t>Pedagogische betekenis losgemaakte tong:</a:t>
            </a:r>
          </a:p>
          <a:p>
            <a:pPr marL="0" indent="0">
              <a:buNone/>
            </a:pPr>
            <a:r>
              <a:rPr lang="nl-NL" sz="4800" dirty="0" smtClean="0"/>
              <a:t>Op moment dat </a:t>
            </a:r>
          </a:p>
          <a:p>
            <a:pPr marL="0" indent="0">
              <a:buNone/>
            </a:pPr>
            <a:r>
              <a:rPr lang="nl-NL" sz="4800" dirty="0" smtClean="0"/>
              <a:t>	- wij weer openstaan voor JOHANNES</a:t>
            </a:r>
          </a:p>
          <a:p>
            <a:pPr marL="0" indent="0">
              <a:buNone/>
            </a:pPr>
            <a:r>
              <a:rPr lang="nl-NL" sz="4800" dirty="0" smtClean="0"/>
              <a:t>	- d..</a:t>
            </a:r>
            <a:r>
              <a:rPr lang="nl-NL" sz="4800" dirty="0" err="1" smtClean="0"/>
              <a:t>w.z</a:t>
            </a:r>
            <a:r>
              <a:rPr lang="nl-NL" sz="4800" dirty="0" smtClean="0"/>
              <a:t>. voor GOD IS GENADE, </a:t>
            </a:r>
          </a:p>
          <a:p>
            <a:pPr marL="0" indent="0">
              <a:buNone/>
            </a:pPr>
            <a:r>
              <a:rPr lang="nl-NL" sz="4800" dirty="0" smtClean="0"/>
              <a:t>	- en IN BLIJDE VERWACHTING zijn,</a:t>
            </a:r>
          </a:p>
          <a:p>
            <a:pPr marL="0" indent="0">
              <a:buNone/>
            </a:pPr>
            <a:endParaRPr lang="nl-NL" sz="400" dirty="0" smtClean="0"/>
          </a:p>
          <a:p>
            <a:pPr marL="0" indent="0">
              <a:buNone/>
            </a:pPr>
            <a:r>
              <a:rPr lang="nl-NL" sz="4800" dirty="0" smtClean="0"/>
              <a:t>mag onze tong spreken: </a:t>
            </a:r>
          </a:p>
          <a:p>
            <a:pPr marL="0" indent="0">
              <a:buNone/>
            </a:pPr>
            <a:r>
              <a:rPr lang="nl-NL" sz="4800" dirty="0" smtClean="0"/>
              <a:t>	- dan hebben we werkelijk iets te zeggen.</a:t>
            </a:r>
          </a:p>
          <a:p>
            <a:pPr marL="0" indent="0">
              <a:buNone/>
            </a:pPr>
            <a:r>
              <a:rPr lang="nl-NL" sz="4800" dirty="0"/>
              <a:t>	</a:t>
            </a:r>
            <a:r>
              <a:rPr lang="nl-NL" sz="4800" dirty="0" smtClean="0"/>
              <a:t>- dan loven we God in woorden en daden.</a:t>
            </a:r>
          </a:p>
          <a:p>
            <a:pPr marL="0" indent="0" algn="ctr">
              <a:buNone/>
            </a:pPr>
            <a:endParaRPr lang="nl-NL" sz="4800" b="1" dirty="0" smtClean="0"/>
          </a:p>
          <a:p>
            <a:pPr marL="0" indent="0" algn="ctr">
              <a:buNone/>
            </a:pPr>
            <a:endParaRPr lang="nl-NL" sz="2000" b="1" dirty="0"/>
          </a:p>
          <a:p>
            <a:pPr marL="0" indent="0" algn="ctr">
              <a:buNone/>
            </a:pPr>
            <a:endParaRPr lang="nl-NL" sz="4000" b="1" dirty="0" smtClean="0"/>
          </a:p>
        </p:txBody>
      </p:sp>
    </p:spTree>
    <p:extLst>
      <p:ext uri="{BB962C8B-B14F-4D97-AF65-F5344CB8AC3E}">
        <p14:creationId xmlns:p14="http://schemas.microsoft.com/office/powerpoint/2010/main" val="89122518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ijdelijke aanduiding voor inhoud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73431595"/>
              </p:ext>
            </p:extLst>
          </p:nvPr>
        </p:nvGraphicFramePr>
        <p:xfrm>
          <a:off x="0" y="0"/>
          <a:ext cx="12192000" cy="6898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00810"/>
                <a:gridCol w="7091190"/>
              </a:tblGrid>
              <a:tr h="370840">
                <a:tc>
                  <a:txBody>
                    <a:bodyPr/>
                    <a:lstStyle/>
                    <a:p>
                      <a:r>
                        <a:rPr lang="nl-NL" sz="3200" dirty="0" smtClean="0"/>
                        <a:t>Drachtig ?</a:t>
                      </a:r>
                      <a:endParaRPr lang="nl-NL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3200" dirty="0" smtClean="0">
                          <a:solidFill>
                            <a:srgbClr val="C00000"/>
                          </a:solidFill>
                        </a:rPr>
                        <a:t>In blijde verwachting !</a:t>
                      </a:r>
                      <a:endParaRPr lang="nl-NL" sz="320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</a:tr>
              <a:tr h="477520">
                <a:tc>
                  <a:txBody>
                    <a:bodyPr/>
                    <a:lstStyle/>
                    <a:p>
                      <a:r>
                        <a:rPr lang="nl-NL" sz="3200" dirty="0" smtClean="0"/>
                        <a:t>U</a:t>
                      </a:r>
                      <a:r>
                        <a:rPr lang="nl-NL" sz="3200" baseline="0" dirty="0" smtClean="0"/>
                        <a:t> bevindt zich                      hier in de zaal</a:t>
                      </a:r>
                      <a:endParaRPr lang="nl-NL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3200" dirty="0" smtClean="0">
                          <a:solidFill>
                            <a:srgbClr val="FF0000"/>
                          </a:solidFill>
                        </a:rPr>
                        <a:t>Is</a:t>
                      </a:r>
                      <a:r>
                        <a:rPr lang="nl-NL" sz="3200" baseline="0" dirty="0" smtClean="0">
                          <a:solidFill>
                            <a:srgbClr val="FF0000"/>
                          </a:solidFill>
                        </a:rPr>
                        <a:t> dat ook een </a:t>
                      </a:r>
                      <a:r>
                        <a:rPr lang="nl-NL" sz="3200" b="1" baseline="0" dirty="0" smtClean="0">
                          <a:solidFill>
                            <a:srgbClr val="FF0000"/>
                          </a:solidFill>
                        </a:rPr>
                        <a:t>welbevinden,</a:t>
                      </a:r>
                      <a:r>
                        <a:rPr lang="nl-NL" sz="3200" baseline="0" dirty="0" smtClean="0">
                          <a:solidFill>
                            <a:srgbClr val="FF0000"/>
                          </a:solidFill>
                        </a:rPr>
                        <a:t>                     hier in de zaal?</a:t>
                      </a:r>
                      <a:endParaRPr lang="nl-NL" sz="32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955040">
                <a:tc>
                  <a:txBody>
                    <a:bodyPr/>
                    <a:lstStyle/>
                    <a:p>
                      <a:r>
                        <a:rPr lang="nl-NL" sz="5400" dirty="0" smtClean="0"/>
                        <a:t>Meten = weten !</a:t>
                      </a:r>
                      <a:endParaRPr lang="nl-NL" sz="5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5400" dirty="0" smtClean="0">
                          <a:solidFill>
                            <a:srgbClr val="FF0000"/>
                          </a:solidFill>
                        </a:rPr>
                        <a:t>Er</a:t>
                      </a:r>
                      <a:r>
                        <a:rPr lang="nl-NL" sz="5400" baseline="0" dirty="0" smtClean="0">
                          <a:solidFill>
                            <a:srgbClr val="FF0000"/>
                          </a:solidFill>
                        </a:rPr>
                        <a:t> is meer…</a:t>
                      </a:r>
                      <a:endParaRPr lang="nl-NL" sz="5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716280">
                <a:tc>
                  <a:txBody>
                    <a:bodyPr/>
                    <a:lstStyle/>
                    <a:p>
                      <a:r>
                        <a:rPr lang="nl-NL" sz="5400" dirty="0" smtClean="0"/>
                        <a:t>Dus toetsen </a:t>
                      </a:r>
                    </a:p>
                    <a:p>
                      <a:r>
                        <a:rPr lang="nl-NL" sz="5400" dirty="0" smtClean="0"/>
                        <a:t>en cijfers</a:t>
                      </a:r>
                    </a:p>
                    <a:p>
                      <a:r>
                        <a:rPr lang="nl-NL" sz="5400" dirty="0" smtClean="0"/>
                        <a:t>produceren</a:t>
                      </a:r>
                      <a:endParaRPr lang="nl-NL" sz="5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5400" dirty="0" smtClean="0">
                          <a:solidFill>
                            <a:srgbClr val="FF0000"/>
                          </a:solidFill>
                        </a:rPr>
                        <a:t>Zien</a:t>
                      </a:r>
                      <a:r>
                        <a:rPr lang="nl-NL" sz="5400" baseline="0" dirty="0" smtClean="0">
                          <a:solidFill>
                            <a:srgbClr val="FF0000"/>
                          </a:solidFill>
                        </a:rPr>
                        <a:t> wat niet te meten valt: geloven in mogelijkheden…</a:t>
                      </a:r>
                      <a:endParaRPr lang="nl-NL" sz="5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716280">
                <a:tc>
                  <a:txBody>
                    <a:bodyPr/>
                    <a:lstStyle/>
                    <a:p>
                      <a:r>
                        <a:rPr lang="nl-NL" sz="5400" dirty="0" smtClean="0"/>
                        <a:t>Ranglijsten </a:t>
                      </a:r>
                    </a:p>
                    <a:p>
                      <a:r>
                        <a:rPr lang="nl-NL" sz="5400" dirty="0" smtClean="0"/>
                        <a:t>en benchmarks</a:t>
                      </a:r>
                      <a:endParaRPr lang="nl-NL" sz="5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5400" dirty="0" smtClean="0">
                          <a:solidFill>
                            <a:srgbClr val="FF0000"/>
                          </a:solidFill>
                        </a:rPr>
                        <a:t>Geloven</a:t>
                      </a:r>
                      <a:r>
                        <a:rPr lang="nl-NL" sz="5400" baseline="0" dirty="0" smtClean="0">
                          <a:solidFill>
                            <a:srgbClr val="FF0000"/>
                          </a:solidFill>
                        </a:rPr>
                        <a:t> in wat de engel ons </a:t>
                      </a:r>
                      <a:r>
                        <a:rPr lang="nl-NL" sz="5400" baseline="0" smtClean="0">
                          <a:solidFill>
                            <a:srgbClr val="FF0000"/>
                          </a:solidFill>
                        </a:rPr>
                        <a:t>te zeggen heeft.</a:t>
                      </a:r>
                      <a:endParaRPr lang="nl-NL" sz="5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474581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nl-NL" sz="6000" b="1" dirty="0" smtClean="0"/>
              <a:t>Een eigentijds verhaal</a:t>
            </a:r>
          </a:p>
          <a:p>
            <a:pPr marL="0" indent="0" algn="ctr">
              <a:buNone/>
            </a:pPr>
            <a:endParaRPr lang="nl-NL" sz="6000" b="1" dirty="0"/>
          </a:p>
          <a:p>
            <a:pPr marL="0" indent="0" algn="ctr">
              <a:buNone/>
            </a:pPr>
            <a:r>
              <a:rPr lang="nl-NL" sz="6000" b="1" dirty="0" smtClean="0"/>
              <a:t>“Meneer, u vecht tegen de berg.</a:t>
            </a:r>
          </a:p>
          <a:p>
            <a:pPr marL="0" indent="0" algn="ctr">
              <a:buNone/>
            </a:pPr>
            <a:endParaRPr lang="nl-NL" sz="6000" b="1" dirty="0"/>
          </a:p>
          <a:p>
            <a:pPr marL="0" indent="0" algn="ctr">
              <a:buNone/>
            </a:pPr>
            <a:r>
              <a:rPr lang="nl-NL" sz="6000" b="1" dirty="0" smtClean="0"/>
              <a:t>Maar wij, wij laten ons dragen </a:t>
            </a:r>
          </a:p>
          <a:p>
            <a:pPr marL="0" indent="0" algn="ctr">
              <a:buNone/>
            </a:pPr>
            <a:endParaRPr lang="nl-NL" sz="6000" b="1" dirty="0"/>
          </a:p>
          <a:p>
            <a:pPr marL="0" indent="0" algn="ctr">
              <a:buNone/>
            </a:pPr>
            <a:r>
              <a:rPr lang="nl-NL" sz="6000" b="1" dirty="0" smtClean="0"/>
              <a:t>door onze heilige berg”</a:t>
            </a:r>
          </a:p>
        </p:txBody>
      </p:sp>
    </p:spTree>
    <p:extLst>
      <p:ext uri="{BB962C8B-B14F-4D97-AF65-F5344CB8AC3E}">
        <p14:creationId xmlns:p14="http://schemas.microsoft.com/office/powerpoint/2010/main" val="132825254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nl-NL" sz="6000" b="1" dirty="0" smtClean="0"/>
              <a:t>Meneer / mevrouw, </a:t>
            </a:r>
          </a:p>
          <a:p>
            <a:pPr marL="0" indent="0" algn="ctr">
              <a:buNone/>
            </a:pPr>
            <a:endParaRPr lang="nl-NL" sz="2000" b="1" dirty="0"/>
          </a:p>
          <a:p>
            <a:pPr marL="0" indent="0" algn="ctr">
              <a:buNone/>
            </a:pPr>
            <a:r>
              <a:rPr lang="nl-NL" sz="6000" b="1" dirty="0" smtClean="0"/>
              <a:t>waarom </a:t>
            </a:r>
          </a:p>
          <a:p>
            <a:pPr marL="0" indent="0" algn="ctr">
              <a:buNone/>
            </a:pPr>
            <a:endParaRPr lang="nl-NL" sz="2000" b="1" dirty="0"/>
          </a:p>
          <a:p>
            <a:pPr marL="0" indent="0" algn="ctr">
              <a:buNone/>
            </a:pPr>
            <a:r>
              <a:rPr lang="nl-NL" sz="6000" b="1" dirty="0" smtClean="0"/>
              <a:t>bent u eigenlijk </a:t>
            </a:r>
          </a:p>
          <a:p>
            <a:pPr marL="0" indent="0" algn="ctr">
              <a:buNone/>
            </a:pPr>
            <a:endParaRPr lang="nl-NL" sz="2000" b="1" dirty="0"/>
          </a:p>
          <a:p>
            <a:pPr marL="0" indent="0" algn="ctr">
              <a:buNone/>
            </a:pPr>
            <a:r>
              <a:rPr lang="nl-NL" sz="6600" b="1" dirty="0" smtClean="0"/>
              <a:t>het onderwijs </a:t>
            </a:r>
          </a:p>
          <a:p>
            <a:pPr marL="0" indent="0" algn="ctr">
              <a:buNone/>
            </a:pPr>
            <a:endParaRPr lang="nl-NL" sz="2000" b="1" dirty="0"/>
          </a:p>
          <a:p>
            <a:pPr marL="0" indent="0" algn="ctr">
              <a:buNone/>
            </a:pPr>
            <a:r>
              <a:rPr lang="nl-NL" sz="6000" b="1" dirty="0" smtClean="0"/>
              <a:t>ingegaan?</a:t>
            </a:r>
          </a:p>
        </p:txBody>
      </p:sp>
    </p:spTree>
    <p:extLst>
      <p:ext uri="{BB962C8B-B14F-4D97-AF65-F5344CB8AC3E}">
        <p14:creationId xmlns:p14="http://schemas.microsoft.com/office/powerpoint/2010/main" val="271912950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nl-NL" sz="5400" b="1" dirty="0" smtClean="0"/>
              <a:t>Studenten verwachten wat van je:</a:t>
            </a:r>
          </a:p>
          <a:p>
            <a:pPr marL="0" indent="0" algn="ctr">
              <a:buNone/>
            </a:pPr>
            <a:endParaRPr lang="nl-NL" sz="4800" b="1" dirty="0"/>
          </a:p>
          <a:p>
            <a:pPr marL="0" indent="0" algn="ctr">
              <a:buNone/>
            </a:pPr>
            <a:r>
              <a:rPr lang="nl-NL" sz="5400" b="1" dirty="0"/>
              <a:t>o</a:t>
            </a:r>
            <a:r>
              <a:rPr lang="nl-NL" sz="5400" b="1" dirty="0" smtClean="0"/>
              <a:t>p </a:t>
            </a:r>
          </a:p>
          <a:p>
            <a:pPr marL="0" indent="0" algn="ctr">
              <a:buNone/>
            </a:pPr>
            <a:r>
              <a:rPr lang="nl-NL" sz="5400" b="1" dirty="0" smtClean="0"/>
              <a:t>vakinhoudelijk </a:t>
            </a:r>
          </a:p>
          <a:p>
            <a:pPr marL="0" indent="0" algn="ctr">
              <a:buNone/>
            </a:pPr>
            <a:r>
              <a:rPr lang="nl-NL" sz="5400" b="1" dirty="0" smtClean="0"/>
              <a:t>&amp; </a:t>
            </a:r>
          </a:p>
          <a:p>
            <a:pPr marL="0" indent="0" algn="ctr">
              <a:buNone/>
            </a:pPr>
            <a:r>
              <a:rPr lang="nl-NL" sz="5400" b="1" dirty="0" smtClean="0"/>
              <a:t>pedagogisch gebied:</a:t>
            </a:r>
          </a:p>
          <a:p>
            <a:pPr marL="0" indent="0" algn="ctr">
              <a:buNone/>
            </a:pPr>
            <a:endParaRPr lang="nl-NL" sz="4800" b="1" dirty="0"/>
          </a:p>
          <a:p>
            <a:pPr marL="0" indent="0" algn="ctr">
              <a:buNone/>
            </a:pPr>
            <a:r>
              <a:rPr lang="nl-NL" sz="5400" b="1" dirty="0" smtClean="0"/>
              <a:t>Maak jíj een verschil ?</a:t>
            </a:r>
          </a:p>
        </p:txBody>
      </p:sp>
    </p:spTree>
    <p:extLst>
      <p:ext uri="{BB962C8B-B14F-4D97-AF65-F5344CB8AC3E}">
        <p14:creationId xmlns:p14="http://schemas.microsoft.com/office/powerpoint/2010/main" val="99553349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nl-NL" sz="1200" b="1" dirty="0"/>
              <a:t/>
            </a:r>
            <a:br>
              <a:rPr lang="nl-NL" sz="1200" b="1" dirty="0"/>
            </a:br>
            <a:r>
              <a:rPr lang="nl-NL" sz="6600" b="1" dirty="0" smtClean="0"/>
              <a:t>Wat </a:t>
            </a:r>
            <a:r>
              <a:rPr lang="nl-NL" sz="6600" b="1" dirty="0"/>
              <a:t>j</a:t>
            </a:r>
            <a:r>
              <a:rPr lang="nl-NL" sz="6600" b="1" dirty="0" smtClean="0"/>
              <a:t>e als leraar </a:t>
            </a:r>
          </a:p>
          <a:p>
            <a:pPr marL="0" indent="0" algn="ctr">
              <a:buNone/>
            </a:pPr>
            <a:r>
              <a:rPr lang="nl-NL" sz="5400" b="1" dirty="0" smtClean="0"/>
              <a:t>aan </a:t>
            </a:r>
            <a:r>
              <a:rPr lang="nl-NL" sz="5400" b="1" dirty="0"/>
              <a:t>kennis, vaardigheden, </a:t>
            </a:r>
            <a:endParaRPr lang="nl-NL" sz="5400" b="1" dirty="0" smtClean="0"/>
          </a:p>
          <a:p>
            <a:pPr marL="0" indent="0" algn="ctr">
              <a:buNone/>
            </a:pPr>
            <a:r>
              <a:rPr lang="nl-NL" sz="5400" b="1" dirty="0" smtClean="0"/>
              <a:t>attituden </a:t>
            </a:r>
            <a:r>
              <a:rPr lang="nl-NL" sz="5400" b="1" dirty="0"/>
              <a:t>en levenslessen </a:t>
            </a:r>
            <a:endParaRPr lang="nl-NL" sz="5400" b="1" dirty="0" smtClean="0"/>
          </a:p>
          <a:p>
            <a:pPr marL="0" indent="0" algn="ctr">
              <a:buNone/>
            </a:pPr>
            <a:r>
              <a:rPr lang="nl-NL" sz="5400" b="1" dirty="0" smtClean="0"/>
              <a:t>aan je studenten </a:t>
            </a:r>
          </a:p>
          <a:p>
            <a:pPr marL="0" indent="0" algn="ctr">
              <a:buNone/>
            </a:pPr>
            <a:r>
              <a:rPr lang="nl-NL" sz="6600" b="1" dirty="0" smtClean="0"/>
              <a:t>geeft</a:t>
            </a:r>
            <a:r>
              <a:rPr lang="nl-NL" sz="5400" b="1" dirty="0"/>
              <a:t>, </a:t>
            </a:r>
            <a:endParaRPr lang="nl-NL" sz="5400" b="1" dirty="0" smtClean="0"/>
          </a:p>
          <a:p>
            <a:pPr marL="0" indent="0" algn="ctr">
              <a:buNone/>
            </a:pPr>
            <a:r>
              <a:rPr lang="nl-NL" sz="5400" b="1" dirty="0" smtClean="0"/>
              <a:t>geef je </a:t>
            </a:r>
          </a:p>
          <a:p>
            <a:pPr marL="0" indent="0" algn="ctr">
              <a:buNone/>
            </a:pPr>
            <a:r>
              <a:rPr lang="nl-NL" sz="6600" b="1" dirty="0" smtClean="0"/>
              <a:t>als </a:t>
            </a:r>
            <a:r>
              <a:rPr lang="nl-NL" sz="6600" b="1" dirty="0"/>
              <a:t>een </a:t>
            </a:r>
            <a:r>
              <a:rPr lang="nl-NL" sz="6600" b="1" dirty="0" smtClean="0"/>
              <a:t>geschenk</a:t>
            </a:r>
          </a:p>
        </p:txBody>
      </p:sp>
    </p:spTree>
    <p:extLst>
      <p:ext uri="{BB962C8B-B14F-4D97-AF65-F5344CB8AC3E}">
        <p14:creationId xmlns:p14="http://schemas.microsoft.com/office/powerpoint/2010/main" val="2119461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nl-NL" sz="6600" b="1" dirty="0" smtClean="0"/>
              <a:t>Dat geschenk</a:t>
            </a:r>
          </a:p>
          <a:p>
            <a:pPr marL="0" indent="0" algn="ctr">
              <a:buNone/>
            </a:pPr>
            <a:endParaRPr lang="nl-NL" sz="6600" b="1" dirty="0" smtClean="0"/>
          </a:p>
          <a:p>
            <a:pPr marL="0" indent="0" algn="ctr">
              <a:buNone/>
            </a:pPr>
            <a:r>
              <a:rPr lang="nl-NL" sz="6600" b="1" dirty="0"/>
              <a:t>k</a:t>
            </a:r>
            <a:r>
              <a:rPr lang="nl-NL" sz="6600" b="1" dirty="0" smtClean="0"/>
              <a:t>unnen ze aannemen of afwijzen:</a:t>
            </a:r>
          </a:p>
          <a:p>
            <a:pPr marL="0" indent="0" algn="ctr">
              <a:buNone/>
            </a:pPr>
            <a:endParaRPr lang="nl-NL" sz="6600" b="1" dirty="0"/>
          </a:p>
          <a:p>
            <a:pPr marL="0" indent="0" algn="ctr">
              <a:buNone/>
            </a:pPr>
            <a:r>
              <a:rPr lang="nl-NL" sz="6600" b="1" dirty="0" smtClean="0"/>
              <a:t>Dat maakt je kwetsbaar…</a:t>
            </a:r>
          </a:p>
        </p:txBody>
      </p:sp>
    </p:spTree>
    <p:extLst>
      <p:ext uri="{BB962C8B-B14F-4D97-AF65-F5344CB8AC3E}">
        <p14:creationId xmlns:p14="http://schemas.microsoft.com/office/powerpoint/2010/main" val="4960499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nl-NL" sz="6600" b="1" dirty="0" smtClean="0"/>
              <a:t>Die kwetsbaarheid</a:t>
            </a:r>
          </a:p>
          <a:p>
            <a:pPr marL="0" indent="0" algn="ctr">
              <a:buNone/>
            </a:pPr>
            <a:endParaRPr lang="nl-NL" sz="6600" b="1" dirty="0"/>
          </a:p>
          <a:p>
            <a:pPr marL="0" indent="0" algn="ctr">
              <a:buNone/>
            </a:pPr>
            <a:r>
              <a:rPr lang="nl-NL" sz="6600" b="1" dirty="0"/>
              <a:t>v</a:t>
            </a:r>
            <a:r>
              <a:rPr lang="nl-NL" sz="6600" b="1" dirty="0" smtClean="0"/>
              <a:t>raagt</a:t>
            </a:r>
          </a:p>
          <a:p>
            <a:pPr marL="0" indent="0" algn="ctr">
              <a:buNone/>
            </a:pPr>
            <a:endParaRPr lang="nl-NL" sz="6600" b="1" dirty="0"/>
          </a:p>
          <a:p>
            <a:pPr marL="0" indent="0" algn="ctr">
              <a:buNone/>
            </a:pPr>
            <a:r>
              <a:rPr lang="nl-NL" sz="6600" b="1" dirty="0"/>
              <a:t>o</a:t>
            </a:r>
            <a:r>
              <a:rPr lang="nl-NL" sz="6600" b="1" dirty="0" smtClean="0"/>
              <a:t>m een diep, heel diep </a:t>
            </a:r>
          </a:p>
          <a:p>
            <a:pPr marL="0" indent="0" algn="ctr">
              <a:buNone/>
            </a:pPr>
            <a:endParaRPr lang="nl-NL" sz="6600" b="1" dirty="0"/>
          </a:p>
          <a:p>
            <a:pPr marL="0" indent="0" algn="ctr">
              <a:buNone/>
            </a:pPr>
            <a:r>
              <a:rPr lang="nl-NL" sz="7200" b="1" dirty="0" smtClean="0"/>
              <a:t>vertrouwen</a:t>
            </a:r>
          </a:p>
        </p:txBody>
      </p:sp>
    </p:spTree>
    <p:extLst>
      <p:ext uri="{BB962C8B-B14F-4D97-AF65-F5344CB8AC3E}">
        <p14:creationId xmlns:p14="http://schemas.microsoft.com/office/powerpoint/2010/main" val="272783027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nl-NL" sz="6600" b="1" dirty="0" smtClean="0"/>
              <a:t>Dat </a:t>
            </a:r>
            <a:r>
              <a:rPr lang="nl-NL" sz="7200" b="1" dirty="0" smtClean="0"/>
              <a:t>vertrouwen:</a:t>
            </a:r>
          </a:p>
          <a:p>
            <a:pPr marL="0" indent="0" algn="ctr">
              <a:buNone/>
            </a:pPr>
            <a:r>
              <a:rPr lang="nl-NL" sz="7200" b="1" dirty="0" smtClean="0"/>
              <a:t>ook  bij tegenslag</a:t>
            </a:r>
          </a:p>
          <a:p>
            <a:pPr marL="0" indent="0" algn="ctr">
              <a:buNone/>
            </a:pPr>
            <a:r>
              <a:rPr lang="nl-NL" sz="7200" b="1" dirty="0" smtClean="0"/>
              <a:t>vol te houden </a:t>
            </a:r>
          </a:p>
          <a:p>
            <a:pPr marL="0" indent="0" algn="ctr">
              <a:buNone/>
            </a:pPr>
            <a:r>
              <a:rPr lang="nl-NL" sz="7200" b="1" dirty="0" smtClean="0"/>
              <a:t>wanneer je je gedragen weet door God, </a:t>
            </a:r>
          </a:p>
          <a:p>
            <a:pPr marL="0" indent="0" algn="ctr">
              <a:buNone/>
            </a:pPr>
            <a:r>
              <a:rPr lang="nl-NL" sz="7200" b="1" dirty="0" smtClean="0"/>
              <a:t>de Gever van welwillendheid</a:t>
            </a:r>
          </a:p>
        </p:txBody>
      </p:sp>
    </p:spTree>
    <p:extLst>
      <p:ext uri="{BB962C8B-B14F-4D97-AF65-F5344CB8AC3E}">
        <p14:creationId xmlns:p14="http://schemas.microsoft.com/office/powerpoint/2010/main" val="37128068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ijdelijke aanduiding voor inhoud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4085673"/>
              </p:ext>
            </p:extLst>
          </p:nvPr>
        </p:nvGraphicFramePr>
        <p:xfrm>
          <a:off x="0" y="0"/>
          <a:ext cx="12192000" cy="3388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00810"/>
                <a:gridCol w="7091190"/>
              </a:tblGrid>
              <a:tr h="370840">
                <a:tc>
                  <a:txBody>
                    <a:bodyPr/>
                    <a:lstStyle/>
                    <a:p>
                      <a:r>
                        <a:rPr lang="nl-NL" sz="9600" dirty="0" smtClean="0"/>
                        <a:t>Drachtig</a:t>
                      </a:r>
                      <a:r>
                        <a:rPr lang="nl-NL" sz="800" dirty="0" smtClean="0"/>
                        <a:t> </a:t>
                      </a:r>
                      <a:r>
                        <a:rPr lang="nl-NL" sz="9600" dirty="0" smtClean="0"/>
                        <a:t>?</a:t>
                      </a:r>
                      <a:endParaRPr lang="nl-NL" sz="9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9600" dirty="0" smtClean="0"/>
                        <a:t>In blijde verwachting !</a:t>
                      </a:r>
                      <a:endParaRPr lang="nl-NL" sz="9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6971057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nl-NL" sz="6000" b="1" dirty="0" smtClean="0"/>
              <a:t>Mijn credo</a:t>
            </a:r>
          </a:p>
          <a:p>
            <a:pPr marL="0" indent="0" algn="ctr">
              <a:buNone/>
            </a:pPr>
            <a:endParaRPr lang="nl-NL" sz="800" b="1" dirty="0"/>
          </a:p>
          <a:p>
            <a:pPr marL="0" indent="0" algn="ctr">
              <a:buNone/>
            </a:pPr>
            <a:r>
              <a:rPr lang="nl-NL" sz="6000" b="1" dirty="0" smtClean="0"/>
              <a:t>Mijn zee was woest</a:t>
            </a:r>
          </a:p>
          <a:p>
            <a:pPr marL="0" indent="0" algn="ctr">
              <a:buNone/>
            </a:pPr>
            <a:r>
              <a:rPr lang="nl-NL" sz="6000" b="1" dirty="0"/>
              <a:t>d</a:t>
            </a:r>
            <a:r>
              <a:rPr lang="nl-NL" sz="6000" b="1" dirty="0" smtClean="0"/>
              <a:t>e golven hoog </a:t>
            </a:r>
          </a:p>
          <a:p>
            <a:pPr marL="0" indent="0" algn="ctr">
              <a:buNone/>
            </a:pPr>
            <a:r>
              <a:rPr lang="nl-NL" sz="6000" b="1" dirty="0" smtClean="0"/>
              <a:t>mijn lippen droog </a:t>
            </a:r>
          </a:p>
          <a:p>
            <a:pPr marL="0" indent="0" algn="ctr">
              <a:buNone/>
            </a:pPr>
            <a:r>
              <a:rPr lang="nl-NL" sz="6000" b="1" dirty="0" smtClean="0"/>
              <a:t>ik wist niet meer </a:t>
            </a:r>
          </a:p>
          <a:p>
            <a:pPr marL="0" indent="0" algn="ctr">
              <a:buNone/>
            </a:pPr>
            <a:r>
              <a:rPr lang="nl-NL" sz="6000" b="1" dirty="0" smtClean="0"/>
              <a:t>waar ik het zoeken moest</a:t>
            </a:r>
            <a:endParaRPr lang="nl-NL" sz="6000" b="1" dirty="0"/>
          </a:p>
        </p:txBody>
      </p:sp>
    </p:spTree>
    <p:extLst>
      <p:ext uri="{BB962C8B-B14F-4D97-AF65-F5344CB8AC3E}">
        <p14:creationId xmlns:p14="http://schemas.microsoft.com/office/powerpoint/2010/main" val="73468633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ijdelijke aanduiding voor inhoud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89468874"/>
              </p:ext>
            </p:extLst>
          </p:nvPr>
        </p:nvGraphicFramePr>
        <p:xfrm>
          <a:off x="0" y="0"/>
          <a:ext cx="12192000" cy="70390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92824"/>
                <a:gridCol w="9099176"/>
              </a:tblGrid>
              <a:tr h="641882">
                <a:tc>
                  <a:txBody>
                    <a:bodyPr/>
                    <a:lstStyle/>
                    <a:p>
                      <a:r>
                        <a:rPr lang="nl-NL" sz="3200" dirty="0" smtClean="0"/>
                        <a:t>Drachtig ?</a:t>
                      </a:r>
                      <a:endParaRPr lang="nl-NL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4800" dirty="0" smtClean="0">
                          <a:solidFill>
                            <a:srgbClr val="C00000"/>
                          </a:solidFill>
                        </a:rPr>
                        <a:t>In blijde verwachting ! </a:t>
                      </a:r>
                      <a:endParaRPr lang="nl-NL" sz="480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</a:tr>
              <a:tr h="1182414">
                <a:tc>
                  <a:txBody>
                    <a:bodyPr/>
                    <a:lstStyle/>
                    <a:p>
                      <a:r>
                        <a:rPr lang="nl-NL" sz="3200" dirty="0" smtClean="0"/>
                        <a:t>U</a:t>
                      </a:r>
                      <a:r>
                        <a:rPr lang="nl-NL" sz="3200" baseline="0" dirty="0" smtClean="0"/>
                        <a:t> bevindt zich                      hier in de zaal</a:t>
                      </a:r>
                      <a:endParaRPr lang="nl-NL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4800" baseline="0" dirty="0" smtClean="0">
                          <a:solidFill>
                            <a:srgbClr val="FF0000"/>
                          </a:solidFill>
                        </a:rPr>
                        <a:t>Hopelijk een </a:t>
                      </a:r>
                      <a:r>
                        <a:rPr lang="nl-NL" sz="4800" b="1" baseline="0" dirty="0" smtClean="0">
                          <a:solidFill>
                            <a:srgbClr val="FF0000"/>
                          </a:solidFill>
                        </a:rPr>
                        <a:t>welbevinden</a:t>
                      </a:r>
                      <a:endParaRPr lang="nl-NL" sz="48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1925645">
                <a:tc>
                  <a:txBody>
                    <a:bodyPr/>
                    <a:lstStyle/>
                    <a:p>
                      <a:r>
                        <a:rPr lang="nl-NL" sz="3200" dirty="0" smtClean="0"/>
                        <a:t>Meten = weten !</a:t>
                      </a:r>
                      <a:endParaRPr lang="nl-NL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5400" dirty="0" smtClean="0">
                          <a:solidFill>
                            <a:srgbClr val="FF0000"/>
                          </a:solidFill>
                        </a:rPr>
                        <a:t>Zien</a:t>
                      </a:r>
                      <a:r>
                        <a:rPr lang="nl-NL" sz="5400" baseline="0" dirty="0" smtClean="0">
                          <a:solidFill>
                            <a:srgbClr val="FF0000"/>
                          </a:solidFill>
                        </a:rPr>
                        <a:t> wat niet te meten valt: geloven in mogelijkheden…</a:t>
                      </a:r>
                      <a:endParaRPr lang="nl-NL" sz="5400" dirty="0" smtClean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1925645">
                <a:tc>
                  <a:txBody>
                    <a:bodyPr/>
                    <a:lstStyle/>
                    <a:p>
                      <a:r>
                        <a:rPr lang="nl-NL" sz="3200" dirty="0" smtClean="0"/>
                        <a:t>Dus toetsen </a:t>
                      </a:r>
                    </a:p>
                    <a:p>
                      <a:r>
                        <a:rPr lang="nl-NL" sz="3200" dirty="0" smtClean="0"/>
                        <a:t>en cijfers</a:t>
                      </a:r>
                    </a:p>
                    <a:p>
                      <a:r>
                        <a:rPr lang="nl-NL" sz="3200" dirty="0" smtClean="0"/>
                        <a:t>produceren</a:t>
                      </a:r>
                      <a:endParaRPr lang="nl-NL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5400" dirty="0" smtClean="0">
                          <a:solidFill>
                            <a:srgbClr val="FF0000"/>
                          </a:solidFill>
                        </a:rPr>
                        <a:t>Geroepen om</a:t>
                      </a:r>
                      <a:r>
                        <a:rPr lang="nl-NL" sz="5400" baseline="0" dirty="0" smtClean="0">
                          <a:solidFill>
                            <a:srgbClr val="FF0000"/>
                          </a:solidFill>
                        </a:rPr>
                        <a:t> te </a:t>
                      </a:r>
                      <a:r>
                        <a:rPr lang="nl-NL" sz="5400" baseline="0" smtClean="0">
                          <a:solidFill>
                            <a:srgbClr val="FF0000"/>
                          </a:solidFill>
                        </a:rPr>
                        <a:t>g</a:t>
                      </a:r>
                      <a:r>
                        <a:rPr lang="nl-NL" sz="5400" smtClean="0">
                          <a:solidFill>
                            <a:srgbClr val="FF0000"/>
                          </a:solidFill>
                        </a:rPr>
                        <a:t>eloven</a:t>
                      </a:r>
                      <a:r>
                        <a:rPr lang="nl-NL" sz="5400" baseline="0" smtClean="0">
                          <a:solidFill>
                            <a:srgbClr val="FF0000"/>
                          </a:solidFill>
                        </a:rPr>
                        <a:t> wat </a:t>
                      </a:r>
                      <a:r>
                        <a:rPr lang="nl-NL" sz="5400" baseline="0" dirty="0" smtClean="0">
                          <a:solidFill>
                            <a:srgbClr val="FF0000"/>
                          </a:solidFill>
                        </a:rPr>
                        <a:t>de engel ons te zeggen heeft.</a:t>
                      </a:r>
                      <a:endParaRPr lang="nl-NL" sz="5400" dirty="0" smtClean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1182414">
                <a:tc>
                  <a:txBody>
                    <a:bodyPr/>
                    <a:lstStyle/>
                    <a:p>
                      <a:r>
                        <a:rPr lang="nl-NL" sz="3200" dirty="0" smtClean="0"/>
                        <a:t>Ranglijsten </a:t>
                      </a:r>
                    </a:p>
                    <a:p>
                      <a:r>
                        <a:rPr lang="nl-NL" sz="3200" dirty="0" smtClean="0"/>
                        <a:t>en benchmarks</a:t>
                      </a:r>
                      <a:endParaRPr lang="nl-NL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5400" b="1" dirty="0" smtClean="0">
                          <a:solidFill>
                            <a:srgbClr val="FF0000"/>
                          </a:solidFill>
                        </a:rPr>
                        <a:t>Onderwijs in gezegende staat !</a:t>
                      </a:r>
                      <a:endParaRPr lang="nl-NL" sz="54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3602051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nl-NL" sz="4800" b="1" dirty="0" smtClean="0"/>
              <a:t>Dank </a:t>
            </a:r>
          </a:p>
          <a:p>
            <a:pPr marL="0" indent="0" algn="ctr">
              <a:buNone/>
            </a:pPr>
            <a:endParaRPr lang="nl-NL" sz="4800" b="1" dirty="0" smtClean="0"/>
          </a:p>
          <a:p>
            <a:pPr marL="0" indent="0" algn="ctr">
              <a:buNone/>
            </a:pPr>
            <a:r>
              <a:rPr lang="nl-NL" sz="4800" b="1" dirty="0" smtClean="0"/>
              <a:t>dat u naar mijn verhaal hebt willen luisteren.</a:t>
            </a:r>
          </a:p>
          <a:p>
            <a:pPr marL="0" indent="0" algn="ctr">
              <a:buNone/>
            </a:pPr>
            <a:endParaRPr lang="nl-NL" sz="4800" b="1" dirty="0"/>
          </a:p>
          <a:p>
            <a:pPr marL="0" indent="0" algn="ctr">
              <a:buNone/>
            </a:pPr>
            <a:r>
              <a:rPr lang="nl-NL" sz="4800" b="1" dirty="0" smtClean="0"/>
              <a:t>Zou ik naar úw verhaal mogen vragen?</a:t>
            </a:r>
          </a:p>
          <a:p>
            <a:pPr marL="0" indent="0" algn="ctr">
              <a:buNone/>
            </a:pPr>
            <a:endParaRPr lang="nl-NL" sz="4800" b="1" dirty="0"/>
          </a:p>
          <a:p>
            <a:pPr marL="0" indent="0" algn="ctr">
              <a:buNone/>
            </a:pPr>
            <a:r>
              <a:rPr lang="nl-NL" sz="4800" b="1" dirty="0" smtClean="0"/>
              <a:t>Waartoe u zich wel of niet geroepen voelt?</a:t>
            </a:r>
          </a:p>
          <a:p>
            <a:pPr marL="0" indent="0" algn="ctr">
              <a:buNone/>
            </a:pPr>
            <a:endParaRPr lang="nl-NL" sz="4800" b="1" dirty="0"/>
          </a:p>
          <a:p>
            <a:pPr marL="0" indent="0" algn="ctr">
              <a:buNone/>
            </a:pPr>
            <a:r>
              <a:rPr lang="nl-NL" sz="4800" b="1" dirty="0" smtClean="0"/>
              <a:t>Zouden we die verhalen kunnen delen?</a:t>
            </a:r>
          </a:p>
        </p:txBody>
      </p:sp>
    </p:spTree>
    <p:extLst>
      <p:ext uri="{BB962C8B-B14F-4D97-AF65-F5344CB8AC3E}">
        <p14:creationId xmlns:p14="http://schemas.microsoft.com/office/powerpoint/2010/main" val="96322492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6858001"/>
          </a:xfrm>
        </p:spPr>
        <p:txBody>
          <a:bodyPr>
            <a:normAutofit/>
          </a:bodyPr>
          <a:lstStyle/>
          <a:p>
            <a:r>
              <a:rPr lang="nl-NL" sz="1200" dirty="0" smtClean="0"/>
              <a:t>motivatiecirkel</a:t>
            </a:r>
            <a:endParaRPr lang="nl-NL" sz="1200" dirty="0"/>
          </a:p>
        </p:txBody>
      </p:sp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val="2204334634"/>
              </p:ext>
            </p:extLst>
          </p:nvPr>
        </p:nvGraphicFramePr>
        <p:xfrm>
          <a:off x="0" y="0"/>
          <a:ext cx="12192000" cy="65893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278326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6858001"/>
          </a:xfrm>
        </p:spPr>
        <p:txBody>
          <a:bodyPr/>
          <a:lstStyle/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776516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6858001"/>
          </a:xfrm>
        </p:spPr>
        <p:txBody>
          <a:bodyPr/>
          <a:lstStyle/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072556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ijdelijke aanduiding voor inhoud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18509969"/>
              </p:ext>
            </p:extLst>
          </p:nvPr>
        </p:nvGraphicFramePr>
        <p:xfrm>
          <a:off x="0" y="0"/>
          <a:ext cx="12192000" cy="6888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00810"/>
                <a:gridCol w="7091190"/>
              </a:tblGrid>
              <a:tr h="370840">
                <a:tc>
                  <a:txBody>
                    <a:bodyPr/>
                    <a:lstStyle/>
                    <a:p>
                      <a:r>
                        <a:rPr lang="nl-NL" sz="5400" dirty="0" smtClean="0"/>
                        <a:t>Drachtig ?</a:t>
                      </a:r>
                      <a:endParaRPr lang="nl-NL" sz="5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5400" dirty="0" smtClean="0"/>
                        <a:t>In blijde verwachting !</a:t>
                      </a:r>
                      <a:endParaRPr lang="nl-NL" sz="5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l-NL" sz="6200" dirty="0" smtClean="0"/>
                        <a:t>U</a:t>
                      </a:r>
                      <a:r>
                        <a:rPr lang="nl-NL" sz="6200" baseline="0" dirty="0" smtClean="0"/>
                        <a:t> bevindt zich hier in de zaal.</a:t>
                      </a:r>
                    </a:p>
                    <a:p>
                      <a:endParaRPr lang="nl-NL" sz="1000" baseline="0" dirty="0" smtClean="0"/>
                    </a:p>
                    <a:p>
                      <a:r>
                        <a:rPr lang="nl-NL" sz="6300" baseline="0" dirty="0" smtClean="0"/>
                        <a:t>Zoals uw studenten zich in uw lokaal bevinden.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sz="80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644679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ijdelijke aanduiding voor inhoud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8552119"/>
              </p:ext>
            </p:extLst>
          </p:nvPr>
        </p:nvGraphicFramePr>
        <p:xfrm>
          <a:off x="0" y="0"/>
          <a:ext cx="12192000" cy="685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00810"/>
                <a:gridCol w="7091190"/>
              </a:tblGrid>
              <a:tr h="2647507">
                <a:tc>
                  <a:txBody>
                    <a:bodyPr/>
                    <a:lstStyle/>
                    <a:p>
                      <a:r>
                        <a:rPr lang="nl-NL" sz="8000" dirty="0" smtClean="0"/>
                        <a:t>Drachtig ?</a:t>
                      </a:r>
                      <a:endParaRPr lang="nl-NL" sz="8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8000" dirty="0" smtClean="0"/>
                        <a:t>In blijde verwachting !</a:t>
                      </a:r>
                      <a:endParaRPr lang="nl-NL" sz="8000" dirty="0"/>
                    </a:p>
                  </a:txBody>
                  <a:tcPr/>
                </a:tc>
              </a:tr>
              <a:tr h="4210493">
                <a:tc>
                  <a:txBody>
                    <a:bodyPr/>
                    <a:lstStyle/>
                    <a:p>
                      <a:r>
                        <a:rPr lang="nl-NL" sz="8600" dirty="0" smtClean="0"/>
                        <a:t>U</a:t>
                      </a:r>
                      <a:r>
                        <a:rPr lang="nl-NL" sz="8600" baseline="0" dirty="0" smtClean="0"/>
                        <a:t> bevindt zich hier   in de zaal</a:t>
                      </a:r>
                      <a:endParaRPr lang="nl-NL" sz="8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8400" dirty="0" smtClean="0"/>
                        <a:t>Is</a:t>
                      </a:r>
                      <a:r>
                        <a:rPr lang="nl-NL" sz="8400" baseline="0" dirty="0" smtClean="0"/>
                        <a:t> dat ook een  </a:t>
                      </a:r>
                      <a:r>
                        <a:rPr lang="nl-NL" sz="8400" b="1" baseline="0" dirty="0" smtClean="0"/>
                        <a:t>je</a:t>
                      </a:r>
                      <a:r>
                        <a:rPr lang="nl-NL" sz="8400" baseline="0" dirty="0" smtClean="0"/>
                        <a:t> </a:t>
                      </a:r>
                      <a:r>
                        <a:rPr lang="nl-NL" sz="8400" b="1" baseline="0" dirty="0" smtClean="0"/>
                        <a:t>welbevinden</a:t>
                      </a:r>
                      <a:r>
                        <a:rPr lang="nl-NL" sz="8400" baseline="0" dirty="0" smtClean="0"/>
                        <a:t> hier in de zaal?</a:t>
                      </a:r>
                      <a:endParaRPr lang="nl-NL" sz="84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895350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ijdelijke aanduiding voor inhoud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9926606"/>
              </p:ext>
            </p:extLst>
          </p:nvPr>
        </p:nvGraphicFramePr>
        <p:xfrm>
          <a:off x="0" y="0"/>
          <a:ext cx="12192000" cy="6898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00810"/>
                <a:gridCol w="7091190"/>
              </a:tblGrid>
              <a:tr h="370840">
                <a:tc>
                  <a:txBody>
                    <a:bodyPr/>
                    <a:lstStyle/>
                    <a:p>
                      <a:r>
                        <a:rPr lang="nl-NL" sz="3200" dirty="0" smtClean="0"/>
                        <a:t>Drachtig ?</a:t>
                      </a:r>
                      <a:endParaRPr lang="nl-NL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3200" dirty="0" smtClean="0">
                          <a:solidFill>
                            <a:srgbClr val="C00000"/>
                          </a:solidFill>
                        </a:rPr>
                        <a:t>In blijde verwachting !</a:t>
                      </a:r>
                      <a:endParaRPr lang="nl-NL" sz="320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</a:tr>
              <a:tr h="477520">
                <a:tc>
                  <a:txBody>
                    <a:bodyPr/>
                    <a:lstStyle/>
                    <a:p>
                      <a:r>
                        <a:rPr lang="nl-NL" sz="3200" dirty="0" smtClean="0"/>
                        <a:t>U</a:t>
                      </a:r>
                      <a:r>
                        <a:rPr lang="nl-NL" sz="3200" baseline="0" dirty="0" smtClean="0"/>
                        <a:t> bevindt zich                      hier in de zaal</a:t>
                      </a:r>
                      <a:endParaRPr lang="nl-NL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3200" dirty="0" smtClean="0">
                          <a:solidFill>
                            <a:srgbClr val="FF0000"/>
                          </a:solidFill>
                        </a:rPr>
                        <a:t>Is</a:t>
                      </a:r>
                      <a:r>
                        <a:rPr lang="nl-NL" sz="3200" baseline="0" dirty="0" smtClean="0">
                          <a:solidFill>
                            <a:srgbClr val="FF0000"/>
                          </a:solidFill>
                        </a:rPr>
                        <a:t> dat ook een </a:t>
                      </a:r>
                      <a:r>
                        <a:rPr lang="nl-NL" sz="3200" b="1" baseline="0" dirty="0" smtClean="0">
                          <a:solidFill>
                            <a:srgbClr val="FF0000"/>
                          </a:solidFill>
                        </a:rPr>
                        <a:t>welbevinden,</a:t>
                      </a:r>
                      <a:r>
                        <a:rPr lang="nl-NL" sz="3200" baseline="0" dirty="0" smtClean="0">
                          <a:solidFill>
                            <a:srgbClr val="FF0000"/>
                          </a:solidFill>
                        </a:rPr>
                        <a:t>                     hier in de zaal?</a:t>
                      </a:r>
                      <a:endParaRPr lang="nl-NL" sz="32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955040">
                <a:tc>
                  <a:txBody>
                    <a:bodyPr/>
                    <a:lstStyle/>
                    <a:p>
                      <a:r>
                        <a:rPr lang="nl-NL" sz="5400" dirty="0" smtClean="0"/>
                        <a:t>Meten = weten !</a:t>
                      </a:r>
                      <a:endParaRPr lang="nl-NL" sz="5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5400" dirty="0" smtClean="0">
                          <a:solidFill>
                            <a:srgbClr val="FF0000"/>
                          </a:solidFill>
                        </a:rPr>
                        <a:t>Alternatief</a:t>
                      </a:r>
                      <a:r>
                        <a:rPr lang="nl-NL" sz="5400" baseline="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nl-NL" sz="5400" dirty="0" smtClean="0">
                          <a:solidFill>
                            <a:srgbClr val="FF0000"/>
                          </a:solidFill>
                        </a:rPr>
                        <a:t>?</a:t>
                      </a:r>
                      <a:endParaRPr lang="nl-NL" sz="5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716280">
                <a:tc>
                  <a:txBody>
                    <a:bodyPr/>
                    <a:lstStyle/>
                    <a:p>
                      <a:r>
                        <a:rPr lang="nl-NL" sz="5400" dirty="0" smtClean="0"/>
                        <a:t>Vooral toetsen </a:t>
                      </a:r>
                    </a:p>
                    <a:p>
                      <a:r>
                        <a:rPr lang="nl-NL" sz="5400" dirty="0" smtClean="0"/>
                        <a:t>en cijfers produceren</a:t>
                      </a:r>
                      <a:endParaRPr lang="nl-NL" sz="5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9600" dirty="0" smtClean="0">
                          <a:solidFill>
                            <a:srgbClr val="FF0000"/>
                          </a:solidFill>
                        </a:rPr>
                        <a:t>?</a:t>
                      </a:r>
                      <a:endParaRPr lang="nl-NL" sz="96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716280">
                <a:tc>
                  <a:txBody>
                    <a:bodyPr/>
                    <a:lstStyle/>
                    <a:p>
                      <a:r>
                        <a:rPr lang="nl-NL" sz="5400" dirty="0" smtClean="0"/>
                        <a:t>Ranglijsten </a:t>
                      </a:r>
                    </a:p>
                    <a:p>
                      <a:r>
                        <a:rPr lang="nl-NL" sz="5400" dirty="0" smtClean="0"/>
                        <a:t>en benchmarks</a:t>
                      </a:r>
                      <a:endParaRPr lang="nl-NL" sz="5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9600" dirty="0" smtClean="0">
                          <a:solidFill>
                            <a:srgbClr val="FF0000"/>
                          </a:solidFill>
                        </a:rPr>
                        <a:t>?</a:t>
                      </a:r>
                      <a:endParaRPr lang="nl-NL" sz="96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791823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 fontScale="92500" lnSpcReduction="1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nl-NL" sz="6000" b="1" dirty="0" smtClean="0"/>
              <a:t>Andy </a:t>
            </a:r>
            <a:r>
              <a:rPr lang="nl-NL" sz="6000" b="1" dirty="0" err="1" smtClean="0"/>
              <a:t>Hargreaves</a:t>
            </a:r>
            <a:r>
              <a:rPr lang="nl-NL" sz="6000" b="1" dirty="0" smtClean="0"/>
              <a:t>: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nl-NL" sz="6000" b="1" dirty="0" smtClean="0"/>
              <a:t>de </a:t>
            </a:r>
            <a:r>
              <a:rPr lang="nl-NL" sz="6000" b="1" dirty="0"/>
              <a:t>eenzijdige nadruk </a:t>
            </a:r>
            <a:endParaRPr lang="nl-NL" sz="6000" b="1" dirty="0" smtClean="0"/>
          </a:p>
          <a:p>
            <a:pPr marL="0" indent="0">
              <a:lnSpc>
                <a:spcPct val="150000"/>
              </a:lnSpc>
              <a:buNone/>
            </a:pPr>
            <a:r>
              <a:rPr lang="nl-NL" sz="6000" b="1" dirty="0" smtClean="0"/>
              <a:t>op </a:t>
            </a:r>
            <a:r>
              <a:rPr lang="nl-NL" sz="6000" b="1" dirty="0"/>
              <a:t>toetsen en cijfers </a:t>
            </a:r>
            <a:endParaRPr lang="nl-NL" sz="6000" b="1" dirty="0" smtClean="0"/>
          </a:p>
          <a:p>
            <a:pPr marL="0" indent="0">
              <a:lnSpc>
                <a:spcPct val="150000"/>
              </a:lnSpc>
              <a:buNone/>
            </a:pPr>
            <a:r>
              <a:rPr lang="nl-NL" sz="6000" b="1" dirty="0" smtClean="0"/>
              <a:t>heeft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nl-NL" sz="6000" b="1" dirty="0" smtClean="0"/>
              <a:t>een </a:t>
            </a:r>
            <a:r>
              <a:rPr lang="nl-NL" sz="6000" b="1" dirty="0"/>
              <a:t>paradoxaal </a:t>
            </a:r>
            <a:r>
              <a:rPr lang="nl-NL" sz="6000" b="1" dirty="0" smtClean="0"/>
              <a:t>effect. </a:t>
            </a:r>
            <a:endParaRPr lang="nl-NL" sz="6000" dirty="0"/>
          </a:p>
          <a:p>
            <a:pPr marL="0" indent="0">
              <a:buNone/>
            </a:pPr>
            <a:endParaRPr lang="nl-NL" sz="800" b="1" dirty="0" smtClean="0"/>
          </a:p>
          <a:p>
            <a:pPr marL="0" indent="0" algn="ctr">
              <a:buNone/>
            </a:pPr>
            <a:endParaRPr lang="nl-NL" sz="4800" b="1" dirty="0" smtClean="0"/>
          </a:p>
        </p:txBody>
      </p:sp>
    </p:spTree>
    <p:extLst>
      <p:ext uri="{BB962C8B-B14F-4D97-AF65-F5344CB8AC3E}">
        <p14:creationId xmlns:p14="http://schemas.microsoft.com/office/powerpoint/2010/main" val="34566046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nl-NL" sz="4000" dirty="0" smtClean="0"/>
              <a:t>Bill Banning: 56 jaar</a:t>
            </a:r>
          </a:p>
          <a:p>
            <a:pPr marL="0" indent="0" algn="ctr">
              <a:buNone/>
            </a:pPr>
            <a:r>
              <a:rPr lang="nl-NL" sz="1200" dirty="0" smtClean="0"/>
              <a:t> </a:t>
            </a:r>
          </a:p>
          <a:p>
            <a:pPr marL="0" indent="0" algn="ctr">
              <a:buNone/>
            </a:pPr>
            <a:r>
              <a:rPr lang="nl-NL" sz="4000" dirty="0" smtClean="0"/>
              <a:t>fulltime leraar VO</a:t>
            </a:r>
          </a:p>
          <a:p>
            <a:pPr marL="0" indent="0" algn="ctr">
              <a:buNone/>
            </a:pPr>
            <a:r>
              <a:rPr lang="nl-NL" sz="4000" dirty="0"/>
              <a:t>&amp;</a:t>
            </a:r>
            <a:endParaRPr lang="nl-NL" sz="4000" dirty="0" smtClean="0"/>
          </a:p>
          <a:p>
            <a:pPr marL="0" indent="0" algn="ctr">
              <a:buNone/>
            </a:pPr>
            <a:r>
              <a:rPr lang="nl-NL" sz="4000" dirty="0"/>
              <a:t>p</a:t>
            </a:r>
            <a:r>
              <a:rPr lang="nl-NL" sz="4000" dirty="0" smtClean="0"/>
              <a:t>arttime levensbeschouwelijk identiteitsbegeleider PO</a:t>
            </a:r>
          </a:p>
          <a:p>
            <a:pPr marL="0" indent="0" algn="ctr">
              <a:buNone/>
            </a:pPr>
            <a:endParaRPr lang="nl-NL" sz="4000" dirty="0"/>
          </a:p>
          <a:p>
            <a:pPr marL="0" indent="0" algn="ctr">
              <a:buNone/>
            </a:pPr>
            <a:r>
              <a:rPr lang="nl-NL" sz="4000" dirty="0" smtClean="0"/>
              <a:t>Proefschrift:</a:t>
            </a:r>
          </a:p>
          <a:p>
            <a:pPr marL="0" indent="0" algn="ctr">
              <a:buNone/>
            </a:pPr>
            <a:endParaRPr lang="nl-NL" sz="1400" dirty="0" smtClean="0"/>
          </a:p>
          <a:p>
            <a:pPr marL="0" indent="0" algn="ctr">
              <a:buNone/>
            </a:pPr>
            <a:r>
              <a:rPr lang="nl-NL" sz="4000" b="1" dirty="0" smtClean="0"/>
              <a:t>Leraren, wat boeit jullie? </a:t>
            </a:r>
          </a:p>
          <a:p>
            <a:pPr marL="0" indent="0" algn="ctr">
              <a:buNone/>
            </a:pPr>
            <a:r>
              <a:rPr lang="nl-NL" sz="4000" b="1" dirty="0" smtClean="0"/>
              <a:t>Theoretisch en empirisch onderzoek naar roeping </a:t>
            </a:r>
          </a:p>
          <a:p>
            <a:pPr marL="0" indent="0" algn="ctr">
              <a:buNone/>
            </a:pPr>
            <a:r>
              <a:rPr lang="nl-NL" sz="4000" b="1" dirty="0" smtClean="0"/>
              <a:t>binnen het professioneel </a:t>
            </a:r>
            <a:r>
              <a:rPr lang="nl-NL" sz="4000" b="1" dirty="0" err="1" smtClean="0"/>
              <a:t>zelfverstaan</a:t>
            </a:r>
            <a:endParaRPr lang="nl-NL" sz="4000" b="1" dirty="0"/>
          </a:p>
          <a:p>
            <a:pPr marL="0" indent="0" algn="ctr">
              <a:buNone/>
            </a:pPr>
            <a:endParaRPr lang="nl-NL" sz="4000" dirty="0" smtClean="0"/>
          </a:p>
        </p:txBody>
      </p:sp>
    </p:spTree>
    <p:extLst>
      <p:ext uri="{BB962C8B-B14F-4D97-AF65-F5344CB8AC3E}">
        <p14:creationId xmlns:p14="http://schemas.microsoft.com/office/powerpoint/2010/main" val="24524292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Tijdelijke aanduiding voor inhoud 1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7781" y="0"/>
            <a:ext cx="4876437" cy="6858000"/>
          </a:xfrm>
        </p:spPr>
      </p:pic>
    </p:spTree>
    <p:extLst>
      <p:ext uri="{BB962C8B-B14F-4D97-AF65-F5344CB8AC3E}">
        <p14:creationId xmlns:p14="http://schemas.microsoft.com/office/powerpoint/2010/main" val="1036075792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327</TotalTime>
  <Words>853</Words>
  <Application>Microsoft Office PowerPoint</Application>
  <PresentationFormat>Breedbeeld</PresentationFormat>
  <Paragraphs>252</Paragraphs>
  <Slides>35</Slides>
  <Notes>4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35</vt:i4>
      </vt:variant>
    </vt:vector>
  </HeadingPairs>
  <TitlesOfParts>
    <vt:vector size="39" baseType="lpstr">
      <vt:lpstr>Arial</vt:lpstr>
      <vt:lpstr>Calibri</vt:lpstr>
      <vt:lpstr>Calibri Light</vt:lpstr>
      <vt:lpstr>Kantoorthema</vt:lpstr>
      <vt:lpstr>MBO - inspiratiemiddag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motivatiecirkel</vt:lpstr>
      <vt:lpstr>PowerPoint-presentatie</vt:lpstr>
      <vt:lpstr>PowerPoint-presentatie</vt:lpstr>
    </vt:vector>
  </TitlesOfParts>
  <Company>Theologisch Adviesbureau Banning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Motivatiecirkel</dc:title>
  <dc:creator>drs. B.W.J.M. Banning</dc:creator>
  <cp:lastModifiedBy>BAN</cp:lastModifiedBy>
  <cp:revision>34</cp:revision>
  <dcterms:created xsi:type="dcterms:W3CDTF">2015-04-06T18:10:52Z</dcterms:created>
  <dcterms:modified xsi:type="dcterms:W3CDTF">2015-10-15T06:57:03Z</dcterms:modified>
</cp:coreProperties>
</file>