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62" r:id="rId2"/>
    <p:sldId id="256" r:id="rId3"/>
    <p:sldId id="258" r:id="rId4"/>
    <p:sldId id="257" r:id="rId5"/>
    <p:sldId id="259" r:id="rId6"/>
    <p:sldId id="260" r:id="rId7"/>
    <p:sldId id="261" r:id="rId8"/>
    <p:sldId id="263" r:id="rId9"/>
  </p:sldIdLst>
  <p:sldSz cx="12192000" cy="6858000"/>
  <p:notesSz cx="6834188" cy="99790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62275" cy="5000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71913" y="0"/>
            <a:ext cx="2960687" cy="500063"/>
          </a:xfrm>
          <a:prstGeom prst="rect">
            <a:avLst/>
          </a:prstGeom>
        </p:spPr>
        <p:txBody>
          <a:bodyPr vert="horz" lIns="91440" tIns="45720" rIns="91440" bIns="45720" rtlCol="0"/>
          <a:lstStyle>
            <a:lvl1pPr algn="r">
              <a:defRPr sz="1200"/>
            </a:lvl1pPr>
          </a:lstStyle>
          <a:p>
            <a:fld id="{8A937932-E6F2-4F5A-AAC0-E05BC610AFA5}" type="datetimeFigureOut">
              <a:rPr lang="nl-NL" smtClean="0"/>
              <a:t>14-10-2015</a:t>
            </a:fld>
            <a:endParaRPr lang="nl-NL"/>
          </a:p>
        </p:txBody>
      </p:sp>
      <p:sp>
        <p:nvSpPr>
          <p:cNvPr id="4" name="Tijdelijke aanduiding voor voettekst 3"/>
          <p:cNvSpPr>
            <a:spLocks noGrp="1"/>
          </p:cNvSpPr>
          <p:nvPr>
            <p:ph type="ftr" sz="quarter" idx="2"/>
          </p:nvPr>
        </p:nvSpPr>
        <p:spPr>
          <a:xfrm>
            <a:off x="0" y="9478963"/>
            <a:ext cx="2962275" cy="50006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71913" y="9478963"/>
            <a:ext cx="2960687" cy="500062"/>
          </a:xfrm>
          <a:prstGeom prst="rect">
            <a:avLst/>
          </a:prstGeom>
        </p:spPr>
        <p:txBody>
          <a:bodyPr vert="horz" lIns="91440" tIns="45720" rIns="91440" bIns="45720" rtlCol="0" anchor="b"/>
          <a:lstStyle>
            <a:lvl1pPr algn="r">
              <a:defRPr sz="1200"/>
            </a:lvl1pPr>
          </a:lstStyle>
          <a:p>
            <a:fld id="{B890CECC-F4C5-402B-A051-B6F2F642E57C}" type="slidenum">
              <a:rPr lang="nl-NL" smtClean="0"/>
              <a:t>‹nr.›</a:t>
            </a:fld>
            <a:endParaRPr lang="nl-NL"/>
          </a:p>
        </p:txBody>
      </p:sp>
    </p:spTree>
    <p:extLst>
      <p:ext uri="{BB962C8B-B14F-4D97-AF65-F5344CB8AC3E}">
        <p14:creationId xmlns:p14="http://schemas.microsoft.com/office/powerpoint/2010/main" val="3474327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174097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69572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116287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26412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335708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8F94769-41DC-488C-AED2-E04617B9208C}" type="datetimeFigureOut">
              <a:rPr lang="nl-NL" smtClean="0"/>
              <a:t>14-10-2015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170289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8F94769-41DC-488C-AED2-E04617B9208C}" type="datetimeFigureOut">
              <a:rPr lang="nl-NL" smtClean="0"/>
              <a:t>14-10-2015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415401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8F94769-41DC-488C-AED2-E04617B9208C}" type="datetimeFigureOut">
              <a:rPr lang="nl-NL" smtClean="0"/>
              <a:t>14-10-2015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356644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8F94769-41DC-488C-AED2-E04617B9208C}" type="datetimeFigureOut">
              <a:rPr lang="nl-NL" smtClean="0"/>
              <a:t>14-10-2015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362621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8F94769-41DC-488C-AED2-E04617B9208C}" type="datetimeFigureOut">
              <a:rPr lang="nl-NL" smtClean="0"/>
              <a:t>14-10-2015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161295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8F94769-41DC-488C-AED2-E04617B9208C}" type="datetimeFigureOut">
              <a:rPr lang="nl-NL" smtClean="0"/>
              <a:t>14-10-2015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38C46C-FFE7-498A-AF45-F24F70DF45B0}" type="slidenum">
              <a:rPr lang="nl-NL" smtClean="0"/>
              <a:t>‹nr.›</a:t>
            </a:fld>
            <a:endParaRPr lang="nl-NL"/>
          </a:p>
        </p:txBody>
      </p:sp>
    </p:spTree>
    <p:extLst>
      <p:ext uri="{BB962C8B-B14F-4D97-AF65-F5344CB8AC3E}">
        <p14:creationId xmlns:p14="http://schemas.microsoft.com/office/powerpoint/2010/main" val="260580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94769-41DC-488C-AED2-E04617B9208C}" type="datetimeFigureOut">
              <a:rPr lang="nl-NL" smtClean="0"/>
              <a:t>14-10-2015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C46C-FFE7-498A-AF45-F24F70DF45B0}" type="slidenum">
              <a:rPr lang="nl-NL" smtClean="0"/>
              <a:t>‹nr.›</a:t>
            </a:fld>
            <a:endParaRPr lang="nl-NL"/>
          </a:p>
        </p:txBody>
      </p:sp>
    </p:spTree>
    <p:extLst>
      <p:ext uri="{BB962C8B-B14F-4D97-AF65-F5344CB8AC3E}">
        <p14:creationId xmlns:p14="http://schemas.microsoft.com/office/powerpoint/2010/main" val="196163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1891" y="4852555"/>
            <a:ext cx="10681853" cy="1347210"/>
          </a:xfrm>
        </p:spPr>
        <p:txBody>
          <a:bodyPr>
            <a:normAutofit/>
          </a:bodyPr>
          <a:lstStyle/>
          <a:p>
            <a:r>
              <a:rPr lang="nl-NL" sz="8000" b="1" dirty="0" smtClean="0">
                <a:latin typeface="Arial Rounded MT Bold" panose="020F0704030504030204" pitchFamily="34" charset="0"/>
              </a:rPr>
              <a:t>Workshop Identiteit?</a:t>
            </a:r>
            <a:endParaRPr lang="nl-NL" sz="8000" b="1" dirty="0">
              <a:latin typeface="Arial Rounded MT Bold" panose="020F0704030504030204" pitchFamily="34" charset="0"/>
            </a:endParaRPr>
          </a:p>
        </p:txBody>
      </p:sp>
      <p:pic>
        <p:nvPicPr>
          <p:cNvPr id="4" name="Afbeelding 3"/>
          <p:cNvPicPr>
            <a:picLocks noChangeAspect="1"/>
          </p:cNvPicPr>
          <p:nvPr/>
        </p:nvPicPr>
        <p:blipFill>
          <a:blip r:embed="rId2"/>
          <a:stretch>
            <a:fillRect/>
          </a:stretch>
        </p:blipFill>
        <p:spPr>
          <a:xfrm>
            <a:off x="2176048" y="290947"/>
            <a:ext cx="7839904" cy="4248837"/>
          </a:xfrm>
          <a:prstGeom prst="rect">
            <a:avLst/>
          </a:prstGeom>
        </p:spPr>
      </p:pic>
    </p:spTree>
    <p:extLst>
      <p:ext uri="{BB962C8B-B14F-4D97-AF65-F5344CB8AC3E}">
        <p14:creationId xmlns:p14="http://schemas.microsoft.com/office/powerpoint/2010/main" val="383650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354880" y="2015837"/>
            <a:ext cx="9507682" cy="1200329"/>
          </a:xfrm>
          <a:prstGeom prst="rect">
            <a:avLst/>
          </a:prstGeom>
          <a:noFill/>
        </p:spPr>
        <p:txBody>
          <a:bodyPr wrap="square" rtlCol="0">
            <a:spAutoFit/>
          </a:bodyPr>
          <a:lstStyle/>
          <a:p>
            <a:r>
              <a:rPr lang="nl-NL" dirty="0" smtClean="0"/>
              <a:t>Onze waarden zijn geworteld in de christelijke traditie en in het christelijk mensbeeld</a:t>
            </a:r>
            <a:r>
              <a:rPr lang="nl-NL" dirty="0"/>
              <a:t>.</a:t>
            </a:r>
          </a:p>
          <a:p>
            <a:r>
              <a:rPr lang="nl-NL" dirty="0" smtClean="0"/>
              <a:t>Die christelijke identiteit ligt niet onwrikbaar vast, maar wordt binnen ons ROC </a:t>
            </a:r>
            <a:r>
              <a:rPr lang="nl-NL" i="1" dirty="0" smtClean="0">
                <a:solidFill>
                  <a:srgbClr val="FF0000"/>
                </a:solidFill>
              </a:rPr>
              <a:t>zeer divers ingevuld en beleefd</a:t>
            </a:r>
            <a:r>
              <a:rPr lang="nl-NL" dirty="0" smtClean="0"/>
              <a:t>. Vanuit die diversiteit geven we een eigentijdse invulling aan onze christelijke identiteit en dus aan </a:t>
            </a:r>
            <a:r>
              <a:rPr lang="nl-NL" i="1" dirty="0" smtClean="0">
                <a:solidFill>
                  <a:srgbClr val="FF0000"/>
                </a:solidFill>
              </a:rPr>
              <a:t>onze waarden </a:t>
            </a:r>
            <a:r>
              <a:rPr lang="nl-NL" dirty="0" smtClean="0"/>
              <a:t>en ons gedrag.</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880" y="1099861"/>
            <a:ext cx="3175954" cy="822458"/>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880" y="3579277"/>
            <a:ext cx="1647619" cy="676190"/>
          </a:xfrm>
          <a:prstGeom prst="rect">
            <a:avLst/>
          </a:prstGeom>
        </p:spPr>
      </p:pic>
      <p:sp>
        <p:nvSpPr>
          <p:cNvPr id="8" name="Tekstvak 7"/>
          <p:cNvSpPr txBox="1"/>
          <p:nvPr/>
        </p:nvSpPr>
        <p:spPr>
          <a:xfrm>
            <a:off x="1454726" y="4478482"/>
            <a:ext cx="9407835" cy="1200329"/>
          </a:xfrm>
          <a:prstGeom prst="rect">
            <a:avLst/>
          </a:prstGeom>
          <a:noFill/>
        </p:spPr>
        <p:txBody>
          <a:bodyPr wrap="square" rtlCol="0">
            <a:spAutoFit/>
          </a:bodyPr>
          <a:lstStyle/>
          <a:p>
            <a:r>
              <a:rPr lang="nl-NL" i="1" dirty="0" smtClean="0"/>
              <a:t>[uit: Visiedocument “Samen Opleiden” ROC  A12 en ILS-HAN/HU] </a:t>
            </a:r>
          </a:p>
          <a:p>
            <a:r>
              <a:rPr lang="nl-NL" dirty="0" smtClean="0"/>
              <a:t>Wij zijn een Christelijke onderwijsinstelling die niet voorbij wil gaan aan </a:t>
            </a:r>
            <a:r>
              <a:rPr lang="nl-NL" i="1" dirty="0" smtClean="0">
                <a:solidFill>
                  <a:srgbClr val="FF0000"/>
                </a:solidFill>
              </a:rPr>
              <a:t>de grote vragen</a:t>
            </a:r>
            <a:r>
              <a:rPr lang="nl-NL" dirty="0" smtClean="0"/>
              <a:t>, wanneer ze aan de orde komen in het dagelijks leven. Samen met onze leerlingen nemen we de tijd </a:t>
            </a:r>
            <a:r>
              <a:rPr lang="nl-NL" i="1" dirty="0" smtClean="0">
                <a:solidFill>
                  <a:srgbClr val="FF0000"/>
                </a:solidFill>
              </a:rPr>
              <a:t>om bij deze vragen stil te staan.</a:t>
            </a:r>
            <a:r>
              <a:rPr lang="nl-NL" dirty="0" smtClean="0"/>
              <a:t> Wij vinden het belangrijk dat iedereen zich thuis voelt bij ROC A12. </a:t>
            </a:r>
            <a:endParaRPr lang="nl-NL" dirty="0"/>
          </a:p>
        </p:txBody>
      </p:sp>
    </p:spTree>
    <p:extLst>
      <p:ext uri="{BB962C8B-B14F-4D97-AF65-F5344CB8AC3E}">
        <p14:creationId xmlns:p14="http://schemas.microsoft.com/office/powerpoint/2010/main" val="1379838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354880" y="1023028"/>
            <a:ext cx="9507682" cy="5632311"/>
          </a:xfrm>
          <a:prstGeom prst="rect">
            <a:avLst/>
          </a:prstGeom>
          <a:noFill/>
        </p:spPr>
        <p:txBody>
          <a:bodyPr wrap="square" rtlCol="0">
            <a:spAutoFit/>
          </a:bodyPr>
          <a:lstStyle/>
          <a:p>
            <a:r>
              <a:rPr lang="nl-NL" i="1" dirty="0" smtClean="0"/>
              <a:t>Bij ROC Friese Poort komen studenten in de eerste plaats voor een beroepsopleiding. Vanuit de christelijke identiteit van onze school </a:t>
            </a:r>
            <a:r>
              <a:rPr lang="nl-NL" i="1" dirty="0" smtClean="0">
                <a:solidFill>
                  <a:srgbClr val="FF0000"/>
                </a:solidFill>
              </a:rPr>
              <a:t>willen we meer meegeven</a:t>
            </a:r>
            <a:r>
              <a:rPr lang="nl-NL" i="1" dirty="0" smtClean="0"/>
              <a:t>.</a:t>
            </a:r>
          </a:p>
          <a:p>
            <a:endParaRPr lang="nl-NL" dirty="0" smtClean="0"/>
          </a:p>
          <a:p>
            <a:r>
              <a:rPr lang="nl-NL" b="1" dirty="0" smtClean="0"/>
              <a:t>Vriendschap, religies, toekomstdromen en meer</a:t>
            </a:r>
          </a:p>
          <a:p>
            <a:r>
              <a:rPr lang="nl-NL" dirty="0" smtClean="0"/>
              <a:t>Naast vakken die opleiden tot een beroep, staan in iedere opleiding de vakken LB (Loopbaan en Burgerschap) en </a:t>
            </a:r>
            <a:r>
              <a:rPr lang="nl-NL" dirty="0" err="1" smtClean="0"/>
              <a:t>LevO</a:t>
            </a:r>
            <a:r>
              <a:rPr lang="nl-NL" dirty="0" smtClean="0"/>
              <a:t> (Levensbeschouwelijke Ontwikkeling) op het rooster. Soms als wekelijkse lessen, in andere opleidingen in de vorm van themadagen of projecten. Bij LB en </a:t>
            </a:r>
            <a:r>
              <a:rPr lang="nl-NL" dirty="0" err="1" smtClean="0"/>
              <a:t>LevO</a:t>
            </a:r>
            <a:r>
              <a:rPr lang="nl-NL" dirty="0" smtClean="0"/>
              <a:t> worden studenten uitgedaagd na te denken over hun eigen kijk op het leven en geloof. Ook wordt er verder ingegaan op wat studenten belangrijke waarden vinden in het leven en wat dat betekent voor hun toekomstige beroep. Studenten gaan hierover in gesprek met docenten en klasgenoten. Voorbeelden van thema’s die aan bod komen zijn: opvoeding, vriendschap, religies en culturen, omgaan met afscheid, beroepsethiek, waarden en normen, duurzaam omgaan met de aarde, toekomstdromen en talenten. Bij Burgerschap staan studenten stil bij hun plek in de samenleving, op sociaal, cultureel, politiek en economisch gebied.</a:t>
            </a:r>
          </a:p>
          <a:p>
            <a:endParaRPr lang="nl-NL" dirty="0" smtClean="0"/>
          </a:p>
          <a:p>
            <a:r>
              <a:rPr lang="nl-NL" b="1" dirty="0" smtClean="0"/>
              <a:t>Respectvol omgaan met elkaar</a:t>
            </a:r>
          </a:p>
          <a:p>
            <a:r>
              <a:rPr lang="nl-NL" dirty="0" smtClean="0"/>
              <a:t>Bij ROC Friese Poort is iedereen welkom, wat je achtergrond ook is. Studenten hoeven dus niet christelijk te zijn. ROC Friese Poort wil een ontmoetingsplaats zijn waar mensen respectvol en verantwoordelijk met elkaar en de aarde omgaan en een school zijn waar iedereen tot zijn recht kan komen.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880" y="327790"/>
            <a:ext cx="1942857" cy="695238"/>
          </a:xfrm>
          <a:prstGeom prst="rect">
            <a:avLst/>
          </a:prstGeom>
        </p:spPr>
      </p:pic>
    </p:spTree>
    <p:extLst>
      <p:ext uri="{BB962C8B-B14F-4D97-AF65-F5344CB8AC3E}">
        <p14:creationId xmlns:p14="http://schemas.microsoft.com/office/powerpoint/2010/main" val="402663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54" y="1761452"/>
            <a:ext cx="8358101" cy="448348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18" y="669838"/>
            <a:ext cx="1552381" cy="904762"/>
          </a:xfrm>
          <a:prstGeom prst="rect">
            <a:avLst/>
          </a:prstGeom>
        </p:spPr>
      </p:pic>
      <p:sp>
        <p:nvSpPr>
          <p:cNvPr id="2" name="Ovaal 1"/>
          <p:cNvSpPr/>
          <p:nvPr/>
        </p:nvSpPr>
        <p:spPr>
          <a:xfrm>
            <a:off x="7315200" y="2718148"/>
            <a:ext cx="2743200" cy="47598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1423217" y="2956142"/>
            <a:ext cx="5530737" cy="53862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86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29591" y="1563290"/>
            <a:ext cx="6096000" cy="3693319"/>
          </a:xfrm>
          <a:prstGeom prst="rect">
            <a:avLst/>
          </a:prstGeom>
        </p:spPr>
        <p:txBody>
          <a:bodyPr>
            <a:spAutoFit/>
          </a:bodyPr>
          <a:lstStyle/>
          <a:p>
            <a:r>
              <a:rPr lang="nl-NL" i="1" dirty="0" smtClean="0"/>
              <a:t>Heeft generatie Z nog een leraar met autoriteit nodig of zijn de online </a:t>
            </a:r>
            <a:r>
              <a:rPr lang="nl-NL" i="1" dirty="0" err="1" smtClean="0"/>
              <a:t>buddies</a:t>
            </a:r>
            <a:r>
              <a:rPr lang="nl-NL" i="1" dirty="0" smtClean="0"/>
              <a:t> en leraren de autoriteit?</a:t>
            </a:r>
            <a:endParaRPr lang="nl-NL" dirty="0" smtClean="0"/>
          </a:p>
          <a:p>
            <a:r>
              <a:rPr lang="nl-NL" dirty="0" smtClean="0"/>
              <a:t>René Boender en Jos Ahlers: “Autoriteit moet je verdienen, je krijgt het niet meer cadeau bij je functie. Je bent niet meer automatisch de baas omdat je voor de klas staat. Autoriteit zal minder afhankelijk worden van kennis en motivatie, en meer van </a:t>
            </a:r>
            <a:r>
              <a:rPr lang="nl-NL" b="1" dirty="0" smtClean="0">
                <a:solidFill>
                  <a:srgbClr val="FF0000"/>
                </a:solidFill>
              </a:rPr>
              <a:t>inspiratie en ervaring</a:t>
            </a:r>
            <a:r>
              <a:rPr lang="nl-NL" dirty="0" smtClean="0"/>
              <a:t>. Als je Generatie Z weet te inspireren, hangen ze aan je lippen.”</a:t>
            </a:r>
          </a:p>
          <a:p>
            <a:r>
              <a:rPr lang="nl-NL" dirty="0" smtClean="0"/>
              <a:t>Pieter Paul </a:t>
            </a:r>
            <a:r>
              <a:rPr lang="nl-NL" dirty="0" err="1" smtClean="0"/>
              <a:t>Verheggen</a:t>
            </a:r>
            <a:r>
              <a:rPr lang="nl-NL" dirty="0" smtClean="0"/>
              <a:t>: “</a:t>
            </a:r>
            <a:r>
              <a:rPr lang="nl-NL" dirty="0" smtClean="0">
                <a:solidFill>
                  <a:srgbClr val="FF0000"/>
                </a:solidFill>
              </a:rPr>
              <a:t>Inspirerende persoonlijkheden zullen voor jongeren belangrijke iconen blijven</a:t>
            </a:r>
            <a:r>
              <a:rPr lang="nl-NL" dirty="0" smtClean="0"/>
              <a:t>. Docenten zullen in de toekomst concurrentie ondervinden van online iconen maar de leraar die leerlingen weet te ‘raken’ zal zijn of haar autoriteit behouden!”</a:t>
            </a:r>
            <a:endParaRPr lang="nl-NL" dirty="0"/>
          </a:p>
        </p:txBody>
      </p:sp>
      <p:pic>
        <p:nvPicPr>
          <p:cNvPr id="5" name="Afbeelding 4"/>
          <p:cNvPicPr>
            <a:picLocks noChangeAspect="1"/>
          </p:cNvPicPr>
          <p:nvPr/>
        </p:nvPicPr>
        <p:blipFill>
          <a:blip r:embed="rId2"/>
          <a:stretch>
            <a:fillRect/>
          </a:stretch>
        </p:blipFill>
        <p:spPr>
          <a:xfrm>
            <a:off x="7967662" y="1884218"/>
            <a:ext cx="3188398" cy="2760518"/>
          </a:xfrm>
          <a:prstGeom prst="rect">
            <a:avLst/>
          </a:prstGeom>
        </p:spPr>
      </p:pic>
      <p:sp>
        <p:nvSpPr>
          <p:cNvPr id="6" name="Rechthoek 5"/>
          <p:cNvSpPr/>
          <p:nvPr/>
        </p:nvSpPr>
        <p:spPr>
          <a:xfrm>
            <a:off x="1311309" y="750515"/>
            <a:ext cx="5432391" cy="461665"/>
          </a:xfrm>
          <a:prstGeom prst="rect">
            <a:avLst/>
          </a:prstGeom>
        </p:spPr>
        <p:txBody>
          <a:bodyPr wrap="square">
            <a:spAutoFit/>
          </a:bodyPr>
          <a:lstStyle/>
          <a:p>
            <a:r>
              <a:rPr lang="nl-NL" sz="2400" b="1" dirty="0" smtClean="0"/>
              <a:t>Wie is Generatie Z en hoe bereik je ze?</a:t>
            </a:r>
            <a:endParaRPr lang="nl-NL" sz="2400" b="1" dirty="0"/>
          </a:p>
        </p:txBody>
      </p:sp>
    </p:spTree>
    <p:extLst>
      <p:ext uri="{BB962C8B-B14F-4D97-AF65-F5344CB8AC3E}">
        <p14:creationId xmlns:p14="http://schemas.microsoft.com/office/powerpoint/2010/main" val="3213660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gpht.com/m0b74lPyYDhg_pxyBQMEeYU6hBbLBPuzyLHjCErYtJDn5Oy4nsnVsGlSZyXFj9XTrPU=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794" y="1468912"/>
            <a:ext cx="4956752" cy="495675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431471" y="145473"/>
            <a:ext cx="6982691" cy="1323439"/>
          </a:xfrm>
          <a:prstGeom prst="rect">
            <a:avLst/>
          </a:prstGeom>
          <a:noFill/>
        </p:spPr>
        <p:txBody>
          <a:bodyPr wrap="square" rtlCol="0">
            <a:spAutoFit/>
          </a:bodyPr>
          <a:lstStyle/>
          <a:p>
            <a:pPr algn="ctr"/>
            <a:r>
              <a:rPr lang="nl-NL" sz="8000" dirty="0" err="1" smtClean="0"/>
              <a:t>Experience</a:t>
            </a:r>
            <a:endParaRPr lang="nl-NL" sz="8000" dirty="0"/>
          </a:p>
        </p:txBody>
      </p:sp>
    </p:spTree>
    <p:extLst>
      <p:ext uri="{BB962C8B-B14F-4D97-AF65-F5344CB8AC3E}">
        <p14:creationId xmlns:p14="http://schemas.microsoft.com/office/powerpoint/2010/main" val="2966827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75837" y="1662687"/>
            <a:ext cx="9678918" cy="4693593"/>
          </a:xfrm>
          <a:prstGeom prst="rect">
            <a:avLst/>
          </a:prstGeom>
          <a:noFill/>
        </p:spPr>
        <p:txBody>
          <a:bodyPr wrap="square" rtlCol="0">
            <a:spAutoFit/>
          </a:bodyPr>
          <a:lstStyle/>
          <a:p>
            <a:pPr marL="285750" indent="-285750">
              <a:spcAft>
                <a:spcPts val="1800"/>
              </a:spcAft>
              <a:buFont typeface="Wingdings" panose="05000000000000000000" pitchFamily="2" charset="2"/>
              <a:buChar char="§"/>
            </a:pPr>
            <a:r>
              <a:rPr lang="nl-NL" sz="3200" dirty="0" smtClean="0"/>
              <a:t>Identiteit zit “in de muren”, maar hoe dan?</a:t>
            </a:r>
          </a:p>
          <a:p>
            <a:pPr marL="285750" indent="-285750">
              <a:spcAft>
                <a:spcPts val="1800"/>
              </a:spcAft>
              <a:buFont typeface="Wingdings" panose="05000000000000000000" pitchFamily="2" charset="2"/>
              <a:buChar char="§"/>
            </a:pPr>
            <a:r>
              <a:rPr lang="nl-NL" sz="3200" dirty="0" smtClean="0"/>
              <a:t>Hoe is </a:t>
            </a:r>
            <a:r>
              <a:rPr lang="nl-NL" sz="3200" dirty="0" smtClean="0"/>
              <a:t>de identiteit van de school herkenbaar </a:t>
            </a:r>
          </a:p>
          <a:p>
            <a:pPr>
              <a:spcAft>
                <a:spcPts val="1800"/>
              </a:spcAft>
            </a:pPr>
            <a:r>
              <a:rPr lang="nl-NL" sz="3200" dirty="0"/>
              <a:t> </a:t>
            </a:r>
            <a:r>
              <a:rPr lang="nl-NL" sz="3200" dirty="0" smtClean="0"/>
              <a:t>   door de </a:t>
            </a:r>
            <a:r>
              <a:rPr lang="nl-NL" sz="3200" dirty="0" smtClean="0"/>
              <a:t>medewerkers</a:t>
            </a:r>
            <a:r>
              <a:rPr lang="nl-NL" sz="3200" dirty="0" smtClean="0"/>
              <a:t>?</a:t>
            </a:r>
          </a:p>
          <a:p>
            <a:pPr marL="285750" indent="-285750">
              <a:spcAft>
                <a:spcPts val="1800"/>
              </a:spcAft>
              <a:buFont typeface="Wingdings" panose="05000000000000000000" pitchFamily="2" charset="2"/>
              <a:buChar char="§"/>
            </a:pPr>
            <a:r>
              <a:rPr lang="nl-NL" sz="3200" dirty="0" smtClean="0"/>
              <a:t>Wat is zichtbaar aan de school?</a:t>
            </a:r>
          </a:p>
          <a:p>
            <a:pPr marL="285750" indent="-285750">
              <a:spcAft>
                <a:spcPts val="1800"/>
              </a:spcAft>
              <a:buFont typeface="Wingdings" panose="05000000000000000000" pitchFamily="2" charset="2"/>
              <a:buChar char="§"/>
            </a:pPr>
            <a:r>
              <a:rPr lang="nl-NL" sz="3200" dirty="0" smtClean="0"/>
              <a:t>Op welke wijze </a:t>
            </a:r>
            <a:r>
              <a:rPr lang="nl-NL" sz="3200" dirty="0" smtClean="0"/>
              <a:t>is identiteit merkbaar </a:t>
            </a:r>
            <a:r>
              <a:rPr lang="nl-NL" sz="3200" dirty="0" smtClean="0"/>
              <a:t>in de lessen?</a:t>
            </a:r>
          </a:p>
          <a:p>
            <a:pPr marL="285750" indent="-285750">
              <a:spcAft>
                <a:spcPts val="1800"/>
              </a:spcAft>
              <a:buFont typeface="Wingdings" panose="05000000000000000000" pitchFamily="2" charset="2"/>
              <a:buChar char="§"/>
            </a:pPr>
            <a:r>
              <a:rPr lang="nl-NL" sz="3200" dirty="0" smtClean="0"/>
              <a:t>Welke rol speelt de identiteit van de school bij </a:t>
            </a:r>
            <a:r>
              <a:rPr lang="nl-NL" sz="3200" dirty="0" err="1" smtClean="0"/>
              <a:t>solicitatiegesprekken</a:t>
            </a:r>
            <a:r>
              <a:rPr lang="nl-NL" sz="3200" dirty="0" smtClean="0"/>
              <a:t>?</a:t>
            </a:r>
            <a:endParaRPr lang="nl-NL" sz="3200" dirty="0"/>
          </a:p>
        </p:txBody>
      </p:sp>
      <p:pic>
        <p:nvPicPr>
          <p:cNvPr id="5" name="Afbeelding 4"/>
          <p:cNvPicPr>
            <a:picLocks noChangeAspect="1"/>
          </p:cNvPicPr>
          <p:nvPr/>
        </p:nvPicPr>
        <p:blipFill>
          <a:blip r:embed="rId2"/>
          <a:stretch>
            <a:fillRect/>
          </a:stretch>
        </p:blipFill>
        <p:spPr>
          <a:xfrm>
            <a:off x="8444461" y="-176645"/>
            <a:ext cx="3820587" cy="2701147"/>
          </a:xfrm>
          <a:prstGeom prst="rect">
            <a:avLst/>
          </a:prstGeom>
        </p:spPr>
      </p:pic>
    </p:spTree>
    <p:extLst>
      <p:ext uri="{BB962C8B-B14F-4D97-AF65-F5344CB8AC3E}">
        <p14:creationId xmlns:p14="http://schemas.microsoft.com/office/powerpoint/2010/main" val="2913317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3381" y="365125"/>
            <a:ext cx="3432132" cy="1325563"/>
          </a:xfrm>
        </p:spPr>
        <p:txBody>
          <a:bodyPr/>
          <a:lstStyle/>
          <a:p>
            <a:pPr algn="ctr"/>
            <a:r>
              <a:rPr lang="nl-NL" b="1" dirty="0" smtClean="0"/>
              <a:t>World </a:t>
            </a:r>
            <a:r>
              <a:rPr lang="nl-NL" b="1" dirty="0" err="1" smtClean="0"/>
              <a:t>Cafe</a:t>
            </a:r>
            <a:endParaRPr lang="nl-NL" b="1" dirty="0"/>
          </a:p>
        </p:txBody>
      </p:sp>
      <p:pic>
        <p:nvPicPr>
          <p:cNvPr id="4" name="Afbeelding 3"/>
          <p:cNvPicPr>
            <a:picLocks noChangeAspect="1"/>
          </p:cNvPicPr>
          <p:nvPr/>
        </p:nvPicPr>
        <p:blipFill>
          <a:blip r:embed="rId2"/>
          <a:stretch>
            <a:fillRect/>
          </a:stretch>
        </p:blipFill>
        <p:spPr>
          <a:xfrm>
            <a:off x="1786524" y="1604148"/>
            <a:ext cx="8618951" cy="4794291"/>
          </a:xfrm>
          <a:prstGeom prst="rect">
            <a:avLst/>
          </a:prstGeom>
        </p:spPr>
      </p:pic>
      <p:pic>
        <p:nvPicPr>
          <p:cNvPr id="5" name="Afbeelding 4"/>
          <p:cNvPicPr>
            <a:picLocks noChangeAspect="1"/>
          </p:cNvPicPr>
          <p:nvPr/>
        </p:nvPicPr>
        <p:blipFill>
          <a:blip r:embed="rId3"/>
          <a:stretch>
            <a:fillRect/>
          </a:stretch>
        </p:blipFill>
        <p:spPr>
          <a:xfrm>
            <a:off x="1203613" y="554566"/>
            <a:ext cx="9455151" cy="6303434"/>
          </a:xfrm>
          <a:prstGeom prst="rect">
            <a:avLst/>
          </a:prstGeom>
        </p:spPr>
      </p:pic>
    </p:spTree>
    <p:extLst>
      <p:ext uri="{BB962C8B-B14F-4D97-AF65-F5344CB8AC3E}">
        <p14:creationId xmlns:p14="http://schemas.microsoft.com/office/powerpoint/2010/main" val="26965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564</Words>
  <Application>Microsoft Office PowerPoint</Application>
  <PresentationFormat>Breedbeeld</PresentationFormat>
  <Paragraphs>24</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Arial Rounded MT Bold</vt:lpstr>
      <vt:lpstr>Calibri</vt:lpstr>
      <vt:lpstr>Calibri Light</vt:lpstr>
      <vt:lpstr>Wingdings</vt:lpstr>
      <vt:lpstr>Kantoorthema</vt:lpstr>
      <vt:lpstr>Workshop Identiteit?</vt:lpstr>
      <vt:lpstr>PowerPoint-presentatie</vt:lpstr>
      <vt:lpstr>PowerPoint-presentatie</vt:lpstr>
      <vt:lpstr>PowerPoint-presentatie</vt:lpstr>
      <vt:lpstr>PowerPoint-presentatie</vt:lpstr>
      <vt:lpstr>PowerPoint-presentatie</vt:lpstr>
      <vt:lpstr>PowerPoint-presentatie</vt:lpstr>
      <vt:lpstr>World Cafe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Bekkering</dc:creator>
  <cp:lastModifiedBy>Erik Bekkering</cp:lastModifiedBy>
  <cp:revision>13</cp:revision>
  <cp:lastPrinted>2015-10-14T20:38:24Z</cp:lastPrinted>
  <dcterms:created xsi:type="dcterms:W3CDTF">2015-09-05T15:14:24Z</dcterms:created>
  <dcterms:modified xsi:type="dcterms:W3CDTF">2015-10-14T20:46:33Z</dcterms:modified>
</cp:coreProperties>
</file>