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0" r:id="rId3"/>
    <p:sldId id="265" r:id="rId4"/>
    <p:sldId id="258" r:id="rId5"/>
    <p:sldId id="262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7A83A-E547-4B22-8C56-3F882CE1E490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CAC9D-50B0-459F-BD66-9BC6E57DA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9997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56EA9-70BD-4A56-B8D3-853A040703A2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6481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70F0E-8ACD-4686-83FF-3C8664702ADA}" type="slidenum">
              <a:rPr lang="nl-NL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381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70F0E-8ACD-4686-83FF-3C8664702ADA}" type="slidenum">
              <a:rPr lang="nl-NL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381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70F0E-8ACD-4686-83FF-3C8664702ADA}" type="slidenum">
              <a:rPr lang="nl-NL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381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70F0E-8ACD-4686-83FF-3C8664702ADA}" type="slidenum">
              <a:rPr lang="nl-NL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381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70F0E-8ACD-4686-83FF-3C8664702ADA}" type="slidenum">
              <a:rPr lang="nl-NL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381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70F0E-8ACD-4686-83FF-3C8664702ADA}" type="slidenum">
              <a:rPr lang="nl-NL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3818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70F0E-8ACD-4686-83FF-3C8664702ADA}" type="slidenum">
              <a:rPr lang="nl-NL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381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881A-EB4E-446F-8E40-1501342792CE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B0D8-393E-44C2-8080-9AA824666E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8123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881A-EB4E-446F-8E40-1501342792CE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B0D8-393E-44C2-8080-9AA824666E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199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881A-EB4E-446F-8E40-1501342792CE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B0D8-393E-44C2-8080-9AA824666E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910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881A-EB4E-446F-8E40-1501342792CE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B0D8-393E-44C2-8080-9AA824666E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813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881A-EB4E-446F-8E40-1501342792CE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B0D8-393E-44C2-8080-9AA824666E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9386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881A-EB4E-446F-8E40-1501342792CE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B0D8-393E-44C2-8080-9AA824666E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606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881A-EB4E-446F-8E40-1501342792CE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B0D8-393E-44C2-8080-9AA824666E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275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881A-EB4E-446F-8E40-1501342792CE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B0D8-393E-44C2-8080-9AA824666E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9921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881A-EB4E-446F-8E40-1501342792CE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B0D8-393E-44C2-8080-9AA824666E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912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881A-EB4E-446F-8E40-1501342792CE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B0D8-393E-44C2-8080-9AA824666E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75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881A-EB4E-446F-8E40-1501342792CE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B0D8-393E-44C2-8080-9AA824666E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952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A881A-EB4E-446F-8E40-1501342792CE}" type="datetimeFigureOut">
              <a:rPr lang="nl-NL" smtClean="0"/>
              <a:t>14-10-2015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B0D8-393E-44C2-8080-9AA824666E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6552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3212976"/>
            <a:ext cx="7685856" cy="151142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z="3200" b="1" dirty="0" smtClean="0">
                <a:latin typeface="Avenir LT Std 45 Book" pitchFamily="34" charset="0"/>
              </a:rPr>
              <a:t>Kwaliteitskompas </a:t>
            </a:r>
            <a:r>
              <a:rPr lang="nl-NL" sz="3200" b="1" dirty="0" err="1" smtClean="0">
                <a:latin typeface="Avenir LT Std 45 Book" pitchFamily="34" charset="0"/>
              </a:rPr>
              <a:t>Verus</a:t>
            </a:r>
            <a:r>
              <a:rPr lang="nl-NL" sz="3200" b="1" dirty="0" smtClean="0">
                <a:latin typeface="Avenir LT Std 45 Book" pitchFamily="34" charset="0"/>
              </a:rPr>
              <a:t/>
            </a:r>
            <a:br>
              <a:rPr lang="nl-NL" sz="3200" b="1" dirty="0" smtClean="0">
                <a:latin typeface="Avenir LT Std 45 Book" pitchFamily="34" charset="0"/>
              </a:rPr>
            </a:br>
            <a:r>
              <a:rPr lang="nl-NL" sz="2000" dirty="0">
                <a:latin typeface="Avenir LT Std 45 Book" pitchFamily="34" charset="0"/>
              </a:rPr>
              <a:t/>
            </a:r>
            <a:br>
              <a:rPr lang="nl-NL" sz="2000" dirty="0">
                <a:latin typeface="Avenir LT Std 45 Book" pitchFamily="34" charset="0"/>
              </a:rPr>
            </a:br>
            <a:r>
              <a:rPr lang="nl-NL" sz="3200" dirty="0" smtClean="0">
                <a:latin typeface="Avenir LT Std 45 Book" pitchFamily="34" charset="0"/>
              </a:rPr>
              <a:t>Van papier naar </a:t>
            </a:r>
            <a:r>
              <a:rPr lang="nl-NL" sz="3200" dirty="0" smtClean="0">
                <a:latin typeface="Avenir LT Std 45 Book" pitchFamily="34" charset="0"/>
              </a:rPr>
              <a:t>werkelijkheid,</a:t>
            </a:r>
            <a:br>
              <a:rPr lang="nl-NL" sz="3200" dirty="0" smtClean="0">
                <a:latin typeface="Avenir LT Std 45 Book" pitchFamily="34" charset="0"/>
              </a:rPr>
            </a:br>
            <a:r>
              <a:rPr lang="nl-NL" sz="3200" dirty="0">
                <a:latin typeface="Avenir LT Std 45 Book" pitchFamily="34" charset="0"/>
              </a:rPr>
              <a:t>V</a:t>
            </a:r>
            <a:r>
              <a:rPr lang="nl-NL" sz="3200" dirty="0" smtClean="0">
                <a:latin typeface="Avenir LT Std 45 Book" pitchFamily="34" charset="0"/>
              </a:rPr>
              <a:t>an verlegenheid naar vertrouwen</a:t>
            </a:r>
            <a:r>
              <a:rPr lang="nl-NL" dirty="0" smtClean="0">
                <a:latin typeface="Avenir LT Std 45 Book" pitchFamily="34" charset="0"/>
              </a:rPr>
              <a:t/>
            </a:r>
            <a:br>
              <a:rPr lang="nl-NL" dirty="0" smtClean="0">
                <a:latin typeface="Avenir LT Std 45 Book" pitchFamily="34" charset="0"/>
              </a:rPr>
            </a:br>
            <a:endParaRPr lang="nl-NL" sz="3600" i="1" dirty="0" smtClean="0">
              <a:latin typeface="Avenir LT Std 45 Book" pitchFamily="34" charset="0"/>
            </a:endParaRPr>
          </a:p>
        </p:txBody>
      </p:sp>
      <p:pic>
        <p:nvPicPr>
          <p:cNvPr id="2052" name="Picture 4" descr="Logo COG FC de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04800"/>
            <a:ext cx="3889375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Afbeelding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38575"/>
            <a:ext cx="9144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498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ijdelijke aanduiding voor dianumm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33928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8AC6AF7-4283-419F-B925-B7A939C3921A}" type="slidenum">
              <a:rPr lang="nl-NL" smtClean="0">
                <a:solidFill>
                  <a:srgbClr val="000000"/>
                </a:solidFill>
              </a:rPr>
              <a:pPr eaLnBrk="1" hangingPunct="1"/>
              <a:t>2</a:t>
            </a:fld>
            <a:endParaRPr lang="nl-NL" dirty="0" smtClean="0">
              <a:solidFill>
                <a:srgbClr val="000000"/>
              </a:solidFill>
            </a:endParaRPr>
          </a:p>
        </p:txBody>
      </p:sp>
      <p:pic>
        <p:nvPicPr>
          <p:cNvPr id="12292" name="Picture 4" descr="Logo COG FC de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245225"/>
            <a:ext cx="1441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Afbeelding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38575"/>
            <a:ext cx="9144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9245600" y="347287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mpd="sng">
                      <a:solidFill>
                        <a:srgbClr val="4E93C3"/>
                      </a:solidFill>
                      <a:prstDash val="solid"/>
                    </a:lnL>
                    <a:lnR w="12700" cmpd="sng">
                      <a:solidFill>
                        <a:srgbClr val="4E93C3"/>
                      </a:solidFill>
                      <a:prstDash val="solid"/>
                    </a:lnR>
                    <a:lnT w="12700" cmpd="sng">
                      <a:solidFill>
                        <a:srgbClr val="4E93C3"/>
                      </a:solidFill>
                      <a:prstDash val="solid"/>
                    </a:lnT>
                    <a:lnB w="12700" cmpd="sng">
                      <a:solidFill>
                        <a:srgbClr val="4E93C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Rechthoek 9"/>
          <p:cNvSpPr/>
          <p:nvPr/>
        </p:nvSpPr>
        <p:spPr>
          <a:xfrm>
            <a:off x="1331640" y="2420888"/>
            <a:ext cx="7402016" cy="2511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‘Christelijk onderwijs’:</a:t>
            </a:r>
          </a:p>
          <a:p>
            <a:pPr marL="342900" indent="-3429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Vanzelfsprekend</a:t>
            </a:r>
          </a:p>
          <a:p>
            <a:pPr marL="342900" indent="-3429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Verlegen</a:t>
            </a:r>
          </a:p>
          <a:p>
            <a:pPr marL="342900" indent="-3429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Voorzichtige verkenning van nieuwe benadering</a:t>
            </a:r>
          </a:p>
          <a:p>
            <a:pPr marL="342900" indent="-3429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Vertrouwen en dialoog</a:t>
            </a:r>
            <a:endParaRPr lang="nl-NL" sz="2400" kern="0" dirty="0">
              <a:solidFill>
                <a:srgbClr val="000000"/>
              </a:solidFill>
              <a:latin typeface="Avenir LT Std 45 Book" pitchFamily="34" charset="0"/>
              <a:ea typeface="Calibri"/>
              <a:cs typeface="Times New Roman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879004" y="548680"/>
            <a:ext cx="7685856" cy="1511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200" b="1" dirty="0" smtClean="0">
                <a:latin typeface="Avenir LT Std 45 Book" pitchFamily="34" charset="0"/>
              </a:rPr>
              <a:t>Kwaliteitskompas </a:t>
            </a:r>
            <a:r>
              <a:rPr lang="nl-NL" sz="3200" b="1" dirty="0" err="1" smtClean="0">
                <a:latin typeface="Avenir LT Std 45 Book" pitchFamily="34" charset="0"/>
              </a:rPr>
              <a:t>Verus</a:t>
            </a:r>
            <a:r>
              <a:rPr lang="nl-NL" sz="3200" b="1" dirty="0" smtClean="0">
                <a:latin typeface="Avenir LT Std 45 Book" pitchFamily="34" charset="0"/>
              </a:rPr>
              <a:t/>
            </a:r>
            <a:br>
              <a:rPr lang="nl-NL" sz="3200" b="1" dirty="0" smtClean="0">
                <a:latin typeface="Avenir LT Std 45 Book" pitchFamily="34" charset="0"/>
              </a:rPr>
            </a:br>
            <a:r>
              <a:rPr lang="nl-NL" sz="2000" dirty="0" smtClean="0">
                <a:latin typeface="Avenir LT Std 45 Book" pitchFamily="34" charset="0"/>
              </a:rPr>
              <a:t/>
            </a:r>
            <a:br>
              <a:rPr lang="nl-NL" sz="2000" dirty="0" smtClean="0">
                <a:latin typeface="Avenir LT Std 45 Book" pitchFamily="34" charset="0"/>
              </a:rPr>
            </a:br>
            <a:r>
              <a:rPr lang="nl-NL" sz="3200" dirty="0" smtClean="0">
                <a:latin typeface="Avenir LT Std 45 Book" pitchFamily="34" charset="0"/>
              </a:rPr>
              <a:t>Ontwikkeling bij COG</a:t>
            </a:r>
            <a:r>
              <a:rPr lang="nl-NL" dirty="0" smtClean="0">
                <a:latin typeface="Avenir LT Std 45 Book" pitchFamily="34" charset="0"/>
              </a:rPr>
              <a:t/>
            </a:r>
            <a:br>
              <a:rPr lang="nl-NL" dirty="0" smtClean="0">
                <a:latin typeface="Avenir LT Std 45 Book" pitchFamily="34" charset="0"/>
              </a:rPr>
            </a:br>
            <a:endParaRPr lang="nl-NL" sz="3600" i="1" dirty="0" smtClean="0">
              <a:latin typeface="Avenir LT Std 45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83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ijdelijke aanduiding voor dianumm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33928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8AC6AF7-4283-419F-B925-B7A939C3921A}" type="slidenum">
              <a:rPr lang="nl-NL" smtClean="0">
                <a:solidFill>
                  <a:srgbClr val="000000"/>
                </a:solidFill>
              </a:rPr>
              <a:pPr eaLnBrk="1" hangingPunct="1"/>
              <a:t>3</a:t>
            </a:fld>
            <a:endParaRPr lang="nl-NL" dirty="0" smtClean="0">
              <a:solidFill>
                <a:srgbClr val="000000"/>
              </a:solidFill>
            </a:endParaRPr>
          </a:p>
        </p:txBody>
      </p:sp>
      <p:pic>
        <p:nvPicPr>
          <p:cNvPr id="12292" name="Picture 4" descr="Logo COG FC de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245225"/>
            <a:ext cx="1441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Afbeelding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38575"/>
            <a:ext cx="9144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9245600" y="347287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mpd="sng">
                      <a:solidFill>
                        <a:srgbClr val="4E93C3"/>
                      </a:solidFill>
                      <a:prstDash val="solid"/>
                    </a:lnL>
                    <a:lnR w="12700" cmpd="sng">
                      <a:solidFill>
                        <a:srgbClr val="4E93C3"/>
                      </a:solidFill>
                      <a:prstDash val="solid"/>
                    </a:lnR>
                    <a:lnT w="12700" cmpd="sng">
                      <a:solidFill>
                        <a:srgbClr val="4E93C3"/>
                      </a:solidFill>
                      <a:prstDash val="solid"/>
                    </a:lnT>
                    <a:lnB w="12700" cmpd="sng">
                      <a:solidFill>
                        <a:srgbClr val="4E93C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Rechthoek 9"/>
          <p:cNvSpPr/>
          <p:nvPr/>
        </p:nvSpPr>
        <p:spPr>
          <a:xfrm>
            <a:off x="1331640" y="2420888"/>
            <a:ext cx="7402016" cy="243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Christelijk </a:t>
            </a: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onderwijs: statuten</a:t>
            </a:r>
          </a:p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Heroriëntatie op betekenis ‘christelijke identiteit’</a:t>
            </a:r>
          </a:p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Doorvertaling naar de strategie van de organisatie </a:t>
            </a:r>
          </a:p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Vervolg..</a:t>
            </a:r>
            <a:endParaRPr lang="nl-NL" sz="2400" kern="0" dirty="0">
              <a:solidFill>
                <a:srgbClr val="000000"/>
              </a:solidFill>
              <a:latin typeface="Avenir LT Std 45 Book" pitchFamily="34" charset="0"/>
              <a:ea typeface="Calibri"/>
              <a:cs typeface="Times New Roman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879004" y="548680"/>
            <a:ext cx="7685856" cy="1511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200" b="1" dirty="0" smtClean="0">
                <a:latin typeface="Avenir LT Std 45 Book" pitchFamily="34" charset="0"/>
              </a:rPr>
              <a:t>Kwaliteitskompas </a:t>
            </a:r>
            <a:r>
              <a:rPr lang="nl-NL" sz="3200" b="1" dirty="0" err="1" smtClean="0">
                <a:latin typeface="Avenir LT Std 45 Book" pitchFamily="34" charset="0"/>
              </a:rPr>
              <a:t>Verus</a:t>
            </a:r>
            <a:r>
              <a:rPr lang="nl-NL" sz="3200" b="1" dirty="0" smtClean="0">
                <a:latin typeface="Avenir LT Std 45 Book" pitchFamily="34" charset="0"/>
              </a:rPr>
              <a:t/>
            </a:r>
            <a:br>
              <a:rPr lang="nl-NL" sz="3200" b="1" dirty="0" smtClean="0">
                <a:latin typeface="Avenir LT Std 45 Book" pitchFamily="34" charset="0"/>
              </a:rPr>
            </a:br>
            <a:r>
              <a:rPr lang="nl-NL" sz="2000" dirty="0" smtClean="0">
                <a:latin typeface="Avenir LT Std 45 Book" pitchFamily="34" charset="0"/>
              </a:rPr>
              <a:t/>
            </a:r>
            <a:br>
              <a:rPr lang="nl-NL" sz="2000" dirty="0" smtClean="0">
                <a:latin typeface="Avenir LT Std 45 Book" pitchFamily="34" charset="0"/>
              </a:rPr>
            </a:br>
            <a:r>
              <a:rPr lang="nl-NL" sz="3200" dirty="0" smtClean="0">
                <a:latin typeface="Avenir LT Std 45 Book" pitchFamily="34" charset="0"/>
              </a:rPr>
              <a:t>Van papier naar werkelijkheid</a:t>
            </a:r>
            <a:r>
              <a:rPr lang="nl-NL" dirty="0" smtClean="0">
                <a:latin typeface="Avenir LT Std 45 Book" pitchFamily="34" charset="0"/>
              </a:rPr>
              <a:t/>
            </a:r>
            <a:br>
              <a:rPr lang="nl-NL" dirty="0" smtClean="0">
                <a:latin typeface="Avenir LT Std 45 Book" pitchFamily="34" charset="0"/>
              </a:rPr>
            </a:br>
            <a:endParaRPr lang="nl-NL" sz="3600" i="1" dirty="0" smtClean="0">
              <a:latin typeface="Avenir LT Std 45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18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nl-NL" dirty="0" smtClean="0">
                <a:latin typeface="Avenir LT Std 45 Book" pitchFamily="34" charset="0"/>
                <a:ea typeface="ＭＳ Ｐゴシック" pitchFamily="34" charset="-128"/>
              </a:rPr>
              <a:t>Christelijk onderwijs - statuten</a:t>
            </a:r>
            <a:endParaRPr lang="nl-NL" i="1" dirty="0" smtClean="0">
              <a:latin typeface="Avenir LT Std 45 Book" pitchFamily="34" charset="0"/>
              <a:ea typeface="ＭＳ Ｐゴシック" pitchFamily="34" charset="-128"/>
            </a:endParaRPr>
          </a:p>
        </p:txBody>
      </p:sp>
      <p:sp>
        <p:nvSpPr>
          <p:cNvPr id="12294" name="Tijdelijke aanduiding voor dianumm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33928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8AC6AF7-4283-419F-B925-B7A939C3921A}" type="slidenum">
              <a:rPr lang="nl-NL" smtClean="0">
                <a:solidFill>
                  <a:srgbClr val="000000"/>
                </a:solidFill>
              </a:rPr>
              <a:pPr eaLnBrk="1" hangingPunct="1"/>
              <a:t>4</a:t>
            </a:fld>
            <a:endParaRPr lang="nl-NL" dirty="0" smtClean="0">
              <a:solidFill>
                <a:srgbClr val="000000"/>
              </a:solidFill>
            </a:endParaRPr>
          </a:p>
        </p:txBody>
      </p:sp>
      <p:pic>
        <p:nvPicPr>
          <p:cNvPr id="12292" name="Picture 4" descr="Logo COG FC de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245225"/>
            <a:ext cx="1441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Afbeelding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38575"/>
            <a:ext cx="9144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9245600" y="347287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mpd="sng">
                      <a:solidFill>
                        <a:srgbClr val="4E93C3"/>
                      </a:solidFill>
                      <a:prstDash val="solid"/>
                    </a:lnL>
                    <a:lnR w="12700" cmpd="sng">
                      <a:solidFill>
                        <a:srgbClr val="4E93C3"/>
                      </a:solidFill>
                      <a:prstDash val="solid"/>
                    </a:lnR>
                    <a:lnT w="12700" cmpd="sng">
                      <a:solidFill>
                        <a:srgbClr val="4E93C3"/>
                      </a:solidFill>
                      <a:prstDash val="solid"/>
                    </a:lnT>
                    <a:lnB w="12700" cmpd="sng">
                      <a:solidFill>
                        <a:srgbClr val="4E93C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Rechthoek 9"/>
          <p:cNvSpPr/>
          <p:nvPr/>
        </p:nvSpPr>
        <p:spPr>
          <a:xfrm>
            <a:off x="977307" y="1772816"/>
            <a:ext cx="7402016" cy="3363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Nieuwe tijden: het onderwijs is niet meer van, voor en door </a:t>
            </a: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christenen</a:t>
            </a:r>
          </a:p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Wijziging statuten Stichting COG:</a:t>
            </a:r>
            <a:br>
              <a:rPr lang="nl-NL" sz="2400" kern="0" dirty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</a:br>
            <a:endParaRPr lang="nl-NL" sz="300" kern="0" dirty="0">
              <a:solidFill>
                <a:srgbClr val="000000"/>
              </a:solidFill>
              <a:latin typeface="Avenir LT Std 45 Book" pitchFamily="34" charset="0"/>
              <a:ea typeface="Calibri"/>
              <a:cs typeface="Times New Roman"/>
            </a:endParaRPr>
          </a:p>
          <a:p>
            <a:pPr marL="914400" lvl="1" indent="-457200" eaLnBrk="0" hangingPunct="0">
              <a:lnSpc>
                <a:spcPct val="115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l-NL" sz="2200" kern="0" dirty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Oud: de Bijbel als grondslag en norm</a:t>
            </a:r>
          </a:p>
          <a:p>
            <a:pPr marL="914400" lvl="1" indent="-457200" eaLnBrk="0" hangingPunct="0">
              <a:lnSpc>
                <a:spcPct val="115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l-NL" sz="2200" kern="0" dirty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Nieuw: de Bijbel als inspiratiebron en leidraad</a:t>
            </a:r>
          </a:p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Profiel van COG als werkgever</a:t>
            </a:r>
            <a:endParaRPr lang="nl-NL" sz="2400" kern="0" dirty="0" smtClean="0">
              <a:solidFill>
                <a:srgbClr val="000000"/>
              </a:solidFill>
              <a:latin typeface="Avenir LT Std 45 Book" pitchFamily="34" charset="0"/>
              <a:ea typeface="Calibri"/>
              <a:cs typeface="Times New Roman"/>
            </a:endParaRPr>
          </a:p>
          <a:p>
            <a:pPr lvl="1" eaLnBrk="0" hangingPunct="0">
              <a:lnSpc>
                <a:spcPct val="115000"/>
              </a:lnSpc>
              <a:spcBef>
                <a:spcPct val="20000"/>
              </a:spcBef>
            </a:pPr>
            <a:endParaRPr lang="nl-NL" sz="2200" kern="0" dirty="0" smtClean="0">
              <a:solidFill>
                <a:srgbClr val="000000"/>
              </a:solidFill>
              <a:latin typeface="Avenir LT Std 45 Book" pitchFamily="34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301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</a:pPr>
            <a:r>
              <a:rPr lang="nl-NL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Heroriëntatie op betekenis ‘christelijke identiteit’</a:t>
            </a:r>
          </a:p>
        </p:txBody>
      </p:sp>
      <p:sp>
        <p:nvSpPr>
          <p:cNvPr id="12294" name="Tijdelijke aanduiding voor dianumm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33928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8AC6AF7-4283-419F-B925-B7A939C3921A}" type="slidenum">
              <a:rPr lang="nl-NL" smtClean="0">
                <a:solidFill>
                  <a:srgbClr val="000000"/>
                </a:solidFill>
              </a:rPr>
              <a:pPr eaLnBrk="1" hangingPunct="1"/>
              <a:t>5</a:t>
            </a:fld>
            <a:endParaRPr lang="nl-NL" dirty="0" smtClean="0">
              <a:solidFill>
                <a:srgbClr val="000000"/>
              </a:solidFill>
            </a:endParaRPr>
          </a:p>
        </p:txBody>
      </p:sp>
      <p:pic>
        <p:nvPicPr>
          <p:cNvPr id="12292" name="Picture 4" descr="Logo COG FC de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245225"/>
            <a:ext cx="1441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Afbeelding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38575"/>
            <a:ext cx="9144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9245600" y="347287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mpd="sng">
                      <a:solidFill>
                        <a:srgbClr val="4E93C3"/>
                      </a:solidFill>
                      <a:prstDash val="solid"/>
                    </a:lnL>
                    <a:lnR w="12700" cmpd="sng">
                      <a:solidFill>
                        <a:srgbClr val="4E93C3"/>
                      </a:solidFill>
                      <a:prstDash val="solid"/>
                    </a:lnR>
                    <a:lnT w="12700" cmpd="sng">
                      <a:solidFill>
                        <a:srgbClr val="4E93C3"/>
                      </a:solidFill>
                      <a:prstDash val="solid"/>
                    </a:lnT>
                    <a:lnB w="12700" cmpd="sng">
                      <a:solidFill>
                        <a:srgbClr val="4E93C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Rechthoek 9"/>
          <p:cNvSpPr/>
          <p:nvPr/>
        </p:nvSpPr>
        <p:spPr>
          <a:xfrm>
            <a:off x="942608" y="1770316"/>
            <a:ext cx="740201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Geïnspireerd door het Kwaliteitskompas op zoek gegaan naar een eigentijdse en waarde(n)volle invulling van onze identiteit </a:t>
            </a:r>
          </a:p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Voor het eerst écht in gesprek over ‘identiteit’ met directies, management teams en Raad van Toezicht</a:t>
            </a:r>
          </a:p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Dat heeft geresulteerd in een ‘watermerk’ voor de stichting: gedeelde beleving van ‘identiteit’ die doorschijnt in ons beleid en in ons handelen</a:t>
            </a:r>
            <a:endParaRPr lang="nl-NL" sz="2400" kern="0" dirty="0">
              <a:solidFill>
                <a:srgbClr val="000000"/>
              </a:solidFill>
              <a:latin typeface="Avenir LT Std 45 Book" pitchFamily="34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1244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ijdelijke aanduiding voor dianumm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33928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8AC6AF7-4283-419F-B925-B7A939C3921A}" type="slidenum">
              <a:rPr lang="nl-NL" smtClean="0">
                <a:solidFill>
                  <a:srgbClr val="000000"/>
                </a:solidFill>
              </a:rPr>
              <a:pPr eaLnBrk="1" hangingPunct="1"/>
              <a:t>6</a:t>
            </a:fld>
            <a:endParaRPr lang="nl-NL" dirty="0" smtClean="0">
              <a:solidFill>
                <a:srgbClr val="000000"/>
              </a:solidFill>
            </a:endParaRPr>
          </a:p>
        </p:txBody>
      </p:sp>
      <p:pic>
        <p:nvPicPr>
          <p:cNvPr id="12292" name="Picture 4" descr="Logo COG FC de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245225"/>
            <a:ext cx="1441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Afbeelding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38575"/>
            <a:ext cx="9144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9245600" y="347287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mpd="sng">
                      <a:solidFill>
                        <a:srgbClr val="4E93C3"/>
                      </a:solidFill>
                      <a:prstDash val="solid"/>
                    </a:lnL>
                    <a:lnR w="12700" cmpd="sng">
                      <a:solidFill>
                        <a:srgbClr val="4E93C3"/>
                      </a:solidFill>
                      <a:prstDash val="solid"/>
                    </a:lnR>
                    <a:lnT w="12700" cmpd="sng">
                      <a:solidFill>
                        <a:srgbClr val="4E93C3"/>
                      </a:solidFill>
                      <a:prstDash val="solid"/>
                    </a:lnT>
                    <a:lnB w="12700" cmpd="sng">
                      <a:solidFill>
                        <a:srgbClr val="4E93C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40072"/>
            <a:ext cx="5838036" cy="5331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1043608" y="540072"/>
            <a:ext cx="861774" cy="291231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nl-NL" sz="4400" dirty="0">
                <a:latin typeface="Avenir LT Std 45 Book" pitchFamily="34" charset="0"/>
                <a:ea typeface="ＭＳ Ｐゴシック" pitchFamily="34" charset="-128"/>
                <a:cs typeface="+mj-cs"/>
              </a:rPr>
              <a:t>Watermerk </a:t>
            </a:r>
          </a:p>
        </p:txBody>
      </p:sp>
    </p:spTree>
    <p:extLst>
      <p:ext uri="{BB962C8B-B14F-4D97-AF65-F5344CB8AC3E}">
        <p14:creationId xmlns:p14="http://schemas.microsoft.com/office/powerpoint/2010/main" val="72367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ijdelijke aanduiding voor dianumm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33928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8AC6AF7-4283-419F-B925-B7A939C3921A}" type="slidenum">
              <a:rPr lang="nl-NL" smtClean="0">
                <a:solidFill>
                  <a:srgbClr val="000000"/>
                </a:solidFill>
              </a:rPr>
              <a:pPr eaLnBrk="1" hangingPunct="1"/>
              <a:t>7</a:t>
            </a:fld>
            <a:endParaRPr lang="nl-NL" dirty="0" smtClean="0">
              <a:solidFill>
                <a:srgbClr val="000000"/>
              </a:solidFill>
            </a:endParaRPr>
          </a:p>
        </p:txBody>
      </p:sp>
      <p:pic>
        <p:nvPicPr>
          <p:cNvPr id="12292" name="Picture 4" descr="Logo COG FC de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245225"/>
            <a:ext cx="1441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Afbeelding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38575"/>
            <a:ext cx="9144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9245600" y="347287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mpd="sng">
                      <a:solidFill>
                        <a:srgbClr val="4E93C3"/>
                      </a:solidFill>
                      <a:prstDash val="solid"/>
                    </a:lnL>
                    <a:lnR w="12700" cmpd="sng">
                      <a:solidFill>
                        <a:srgbClr val="4E93C3"/>
                      </a:solidFill>
                      <a:prstDash val="solid"/>
                    </a:lnR>
                    <a:lnT w="12700" cmpd="sng">
                      <a:solidFill>
                        <a:srgbClr val="4E93C3"/>
                      </a:solidFill>
                      <a:prstDash val="solid"/>
                    </a:lnT>
                    <a:lnB w="12700" cmpd="sng">
                      <a:solidFill>
                        <a:srgbClr val="4E93C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078" y="117502"/>
            <a:ext cx="4615429" cy="6538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25327" y="403078"/>
            <a:ext cx="8147248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nl-NL" dirty="0" smtClean="0">
                <a:latin typeface="Avenir LT Std 45 Book" pitchFamily="34" charset="0"/>
                <a:ea typeface="ＭＳ Ｐゴシック" pitchFamily="34" charset="-128"/>
              </a:rPr>
              <a:t>Praatplaat</a:t>
            </a:r>
            <a:endParaRPr lang="nl-NL" i="1" dirty="0" smtClean="0">
              <a:latin typeface="Avenir LT Std 45 Book" pitchFamily="34" charset="0"/>
              <a:ea typeface="ＭＳ Ｐゴシック" pitchFamily="34" charset="-128"/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827584" y="1580705"/>
            <a:ext cx="2880320" cy="4883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200" kern="0" dirty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I</a:t>
            </a:r>
            <a:r>
              <a:rPr lang="nl-NL" sz="22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nstrument om met verschillende stakeholders het gesprek te voeren</a:t>
            </a:r>
          </a:p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2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Processtap om vertaling te maken naar strategische doelen van de stichting</a:t>
            </a:r>
          </a:p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nl-NL" sz="2200" kern="0" dirty="0" smtClean="0">
              <a:solidFill>
                <a:srgbClr val="000000"/>
              </a:solidFill>
              <a:latin typeface="Avenir LT Std 45 Book" pitchFamily="34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3196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nl-NL" dirty="0" smtClean="0">
                <a:latin typeface="Avenir LT Std 45 Book" pitchFamily="34" charset="0"/>
                <a:ea typeface="ＭＳ Ｐゴシック" pitchFamily="34" charset="-128"/>
              </a:rPr>
              <a:t>Vervolg..</a:t>
            </a:r>
            <a:endParaRPr lang="nl-NL" i="1" dirty="0" smtClean="0">
              <a:latin typeface="Avenir LT Std 45 Book" pitchFamily="34" charset="0"/>
              <a:ea typeface="ＭＳ Ｐゴシック" pitchFamily="34" charset="-128"/>
            </a:endParaRPr>
          </a:p>
        </p:txBody>
      </p:sp>
      <p:sp>
        <p:nvSpPr>
          <p:cNvPr id="12294" name="Tijdelijke aanduiding voor dianummer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33928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8AC6AF7-4283-419F-B925-B7A939C3921A}" type="slidenum">
              <a:rPr lang="nl-NL" smtClean="0">
                <a:solidFill>
                  <a:srgbClr val="000000"/>
                </a:solidFill>
              </a:rPr>
              <a:pPr eaLnBrk="1" hangingPunct="1"/>
              <a:t>8</a:t>
            </a:fld>
            <a:endParaRPr lang="nl-NL" dirty="0" smtClean="0">
              <a:solidFill>
                <a:srgbClr val="000000"/>
              </a:solidFill>
            </a:endParaRPr>
          </a:p>
        </p:txBody>
      </p:sp>
      <p:pic>
        <p:nvPicPr>
          <p:cNvPr id="12292" name="Picture 4" descr="Logo COG FC de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245225"/>
            <a:ext cx="1441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Afbeelding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38575"/>
            <a:ext cx="9144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9245600" y="347287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mpd="sng">
                      <a:solidFill>
                        <a:srgbClr val="4E93C3"/>
                      </a:solidFill>
                      <a:prstDash val="solid"/>
                    </a:lnL>
                    <a:lnR w="12700" cmpd="sng">
                      <a:solidFill>
                        <a:srgbClr val="4E93C3"/>
                      </a:solidFill>
                      <a:prstDash val="solid"/>
                    </a:lnR>
                    <a:lnT w="12700" cmpd="sng">
                      <a:solidFill>
                        <a:srgbClr val="4E93C3"/>
                      </a:solidFill>
                      <a:prstDash val="solid"/>
                    </a:lnT>
                    <a:lnB w="12700" cmpd="sng">
                      <a:solidFill>
                        <a:srgbClr val="4E93C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Rechthoek 9"/>
          <p:cNvSpPr/>
          <p:nvPr/>
        </p:nvSpPr>
        <p:spPr>
          <a:xfrm>
            <a:off x="4499992" y="1754100"/>
            <a:ext cx="4170757" cy="321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Basis is gelegd</a:t>
            </a:r>
          </a:p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Stimuleren dat gesprek wordt gevoerd op alle scholen en in alle teams</a:t>
            </a:r>
          </a:p>
          <a:p>
            <a:pPr marL="457200" indent="-457200" eaLnBrk="0" hangingPunct="0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nl-NL" sz="2400" kern="0" dirty="0" smtClean="0">
                <a:solidFill>
                  <a:srgbClr val="000000"/>
                </a:solidFill>
                <a:latin typeface="Avenir LT Std 45 Book" pitchFamily="34" charset="0"/>
                <a:ea typeface="Calibri"/>
                <a:cs typeface="Times New Roman"/>
              </a:rPr>
              <a:t>Blijven volgen: dialoog, georganiseerde uitwisseling</a:t>
            </a:r>
            <a:endParaRPr lang="nl-NL" sz="2200" kern="0" dirty="0">
              <a:solidFill>
                <a:srgbClr val="000000"/>
              </a:solidFill>
              <a:latin typeface="Avenir LT Std 45 Book" pitchFamily="34" charset="0"/>
              <a:ea typeface="Calibri"/>
              <a:cs typeface="Times New Roman"/>
            </a:endParaRPr>
          </a:p>
        </p:txBody>
      </p:sp>
      <p:pic>
        <p:nvPicPr>
          <p:cNvPr id="8" name="Picture 2" descr="G:\CD_Secretariaat\Jolien\Speeches\Poster-Loesje-1-Adobe-Acrobat-Pro-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481" y="1628800"/>
            <a:ext cx="2638225" cy="372761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291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</TotalTime>
  <Words>193</Words>
  <Application>Microsoft Office PowerPoint</Application>
  <PresentationFormat>Diavoorstelling (4:3)</PresentationFormat>
  <Paragraphs>52</Paragraphs>
  <Slides>8</Slides>
  <Notes>8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Kantoorthema</vt:lpstr>
      <vt:lpstr>Kwaliteitskompas Verus  Van papier naar werkelijkheid, Van verlegenheid naar vertrouwen </vt:lpstr>
      <vt:lpstr>PowerPoint-presentatie</vt:lpstr>
      <vt:lpstr>PowerPoint-presentatie</vt:lpstr>
      <vt:lpstr>Christelijk onderwijs - statuten</vt:lpstr>
      <vt:lpstr>Heroriëntatie op betekenis ‘christelijke identiteit’</vt:lpstr>
      <vt:lpstr>PowerPoint-presentatie</vt:lpstr>
      <vt:lpstr>Praatplaat</vt:lpstr>
      <vt:lpstr>Vervolg..</vt:lpstr>
    </vt:vector>
  </TitlesOfParts>
  <Company>ROC A12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Kwaliteitskompas Verus  Van papier naar werkelijkheid</dc:title>
  <dc:creator>Haalen van, J.J.C.</dc:creator>
  <cp:lastModifiedBy>Haalen van, J.J.C.</cp:lastModifiedBy>
  <cp:revision>13</cp:revision>
  <dcterms:created xsi:type="dcterms:W3CDTF">2015-08-24T12:37:40Z</dcterms:created>
  <dcterms:modified xsi:type="dcterms:W3CDTF">2015-10-14T09:34:39Z</dcterms:modified>
</cp:coreProperties>
</file>