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01" r:id="rId3"/>
    <p:sldId id="280" r:id="rId4"/>
    <p:sldId id="289" r:id="rId5"/>
    <p:sldId id="284" r:id="rId6"/>
    <p:sldId id="295" r:id="rId7"/>
    <p:sldId id="293" r:id="rId8"/>
    <p:sldId id="282" r:id="rId9"/>
    <p:sldId id="283" r:id="rId10"/>
    <p:sldId id="298" r:id="rId11"/>
    <p:sldId id="285" r:id="rId12"/>
    <p:sldId id="300" r:id="rId13"/>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7D7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1867" autoAdjust="0"/>
  </p:normalViewPr>
  <p:slideViewPr>
    <p:cSldViewPr snapToGrid="0">
      <p:cViewPr varScale="1">
        <p:scale>
          <a:sx n="58" d="100"/>
          <a:sy n="58" d="100"/>
        </p:scale>
        <p:origin x="79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9FFA185-6C0B-42EA-A05D-5D39D3F07013}" type="datetimeFigureOut">
              <a:rPr lang="nl-NL" smtClean="0"/>
              <a:t>2-11-2015</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E956B02-0679-4108-8AFF-7CD26BBC6380}" type="slidenum">
              <a:rPr lang="nl-NL" smtClean="0"/>
              <a:t>‹nr.›</a:t>
            </a:fld>
            <a:endParaRPr lang="nl-NL"/>
          </a:p>
        </p:txBody>
      </p:sp>
    </p:spTree>
    <p:extLst>
      <p:ext uri="{BB962C8B-B14F-4D97-AF65-F5344CB8AC3E}">
        <p14:creationId xmlns:p14="http://schemas.microsoft.com/office/powerpoint/2010/main" val="2391076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1EAC00B-4C18-4DB1-98E7-E1878DA1726E}" type="datetimeFigureOut">
              <a:rPr lang="nl-NL" smtClean="0"/>
              <a:t>2-11-2015</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5024C55-B0CF-465A-BFA2-314A40C9354D}" type="slidenum">
              <a:rPr lang="nl-NL" smtClean="0"/>
              <a:t>‹nr.›</a:t>
            </a:fld>
            <a:endParaRPr lang="nl-NL"/>
          </a:p>
        </p:txBody>
      </p:sp>
    </p:spTree>
    <p:extLst>
      <p:ext uri="{BB962C8B-B14F-4D97-AF65-F5344CB8AC3E}">
        <p14:creationId xmlns:p14="http://schemas.microsoft.com/office/powerpoint/2010/main" val="293417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Even inhaken</a:t>
            </a:r>
            <a:r>
              <a:rPr lang="nl-NL" baseline="0" dirty="0" smtClean="0"/>
              <a:t> op uitkomsten </a:t>
            </a:r>
            <a:r>
              <a:rPr lang="nl-NL" baseline="0" dirty="0" err="1" smtClean="0"/>
              <a:t>enquetes</a:t>
            </a:r>
            <a:r>
              <a:rPr lang="nl-NL" baseline="0" dirty="0" smtClean="0"/>
              <a:t>:</a:t>
            </a:r>
          </a:p>
          <a:p>
            <a:r>
              <a:rPr lang="nl-NL" baseline="0" dirty="0" smtClean="0"/>
              <a:t>Positief: trots op de school, de teams, de samenwerking…, de leerlingen, wat ze bereiken… De POSITIEVE Dingen die gebeuren… Sluit mooi aan bij PBS, want PBS moet in je school passen, aansluiten bij de goede dingen die gebeuren! Niet iets revolutionairs nieuws, maar veel doen jullie ongetwijfeld al!</a:t>
            </a:r>
          </a:p>
          <a:p>
            <a:r>
              <a:rPr lang="nl-NL" baseline="0" dirty="0" smtClean="0"/>
              <a:t>Ergernissen docenten: veel kleine dingen (zwerfvuil, indeling gebouw, </a:t>
            </a:r>
            <a:r>
              <a:rPr lang="nl-NL" baseline="0" dirty="0" err="1" smtClean="0"/>
              <a:t>disrespet</a:t>
            </a:r>
            <a:r>
              <a:rPr lang="nl-NL" baseline="0" dirty="0" smtClean="0"/>
              <a:t> </a:t>
            </a:r>
            <a:r>
              <a:rPr lang="nl-NL" baseline="0" dirty="0" err="1" smtClean="0"/>
              <a:t>ll</a:t>
            </a:r>
            <a:r>
              <a:rPr lang="nl-NL" baseline="0" dirty="0" smtClean="0"/>
              <a:t>), communicatie in de school…</a:t>
            </a:r>
          </a:p>
          <a:p>
            <a:r>
              <a:rPr lang="nl-NL" baseline="0" dirty="0" smtClean="0"/>
              <a:t>Leerlingen: veel positieve dingen, leuke leraren, lange vakanties,  ‘dat je van het plein af mag’…. Ergernissen: zie kopie! </a:t>
            </a:r>
          </a:p>
          <a:p>
            <a:r>
              <a:rPr lang="nl-NL" baseline="0" dirty="0" smtClean="0"/>
              <a:t>Jullie mogen trots zijn op jullie school!!</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A5024C55-B0CF-465A-BFA2-314A40C9354D}" type="slidenum">
              <a:rPr lang="nl-NL" smtClean="0"/>
              <a:t>3</a:t>
            </a:fld>
            <a:endParaRPr lang="nl-NL"/>
          </a:p>
        </p:txBody>
      </p:sp>
    </p:spTree>
    <p:extLst>
      <p:ext uri="{BB962C8B-B14F-4D97-AF65-F5344CB8AC3E}">
        <p14:creationId xmlns:p14="http://schemas.microsoft.com/office/powerpoint/2010/main" val="426011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BEC727A-F34A-4726-98A5-5979661D4A18}" type="datetimeFigureOut">
              <a:rPr lang="nl-NL" smtClean="0"/>
              <a:t>2-11-2015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82F64C-935A-428A-B9E7-1C6BF3344F98}" type="slidenum">
              <a:rPr lang="nl-NL" smtClean="0"/>
              <a:t>‹nr.›</a:t>
            </a:fld>
            <a:endParaRPr lang="nl-NL"/>
          </a:p>
        </p:txBody>
      </p:sp>
    </p:spTree>
    <p:extLst>
      <p:ext uri="{BB962C8B-B14F-4D97-AF65-F5344CB8AC3E}">
        <p14:creationId xmlns:p14="http://schemas.microsoft.com/office/powerpoint/2010/main" val="260850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BEC727A-F34A-4726-98A5-5979661D4A18}" type="datetimeFigureOut">
              <a:rPr lang="nl-NL" smtClean="0"/>
              <a:t>2-11-2015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82F64C-935A-428A-B9E7-1C6BF3344F98}" type="slidenum">
              <a:rPr lang="nl-NL" smtClean="0"/>
              <a:t>‹nr.›</a:t>
            </a:fld>
            <a:endParaRPr lang="nl-NL"/>
          </a:p>
        </p:txBody>
      </p:sp>
    </p:spTree>
    <p:extLst>
      <p:ext uri="{BB962C8B-B14F-4D97-AF65-F5344CB8AC3E}">
        <p14:creationId xmlns:p14="http://schemas.microsoft.com/office/powerpoint/2010/main" val="278424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BEC727A-F34A-4726-98A5-5979661D4A18}" type="datetimeFigureOut">
              <a:rPr lang="nl-NL" smtClean="0"/>
              <a:t>2-11-2015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82F64C-935A-428A-B9E7-1C6BF3344F98}" type="slidenum">
              <a:rPr lang="nl-NL" smtClean="0"/>
              <a:t>‹nr.›</a:t>
            </a:fld>
            <a:endParaRPr lang="nl-NL"/>
          </a:p>
        </p:txBody>
      </p:sp>
    </p:spTree>
    <p:extLst>
      <p:ext uri="{BB962C8B-B14F-4D97-AF65-F5344CB8AC3E}">
        <p14:creationId xmlns:p14="http://schemas.microsoft.com/office/powerpoint/2010/main" val="53230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BEC727A-F34A-4726-98A5-5979661D4A18}" type="datetimeFigureOut">
              <a:rPr lang="nl-NL" smtClean="0"/>
              <a:t>2-11-2015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82F64C-935A-428A-B9E7-1C6BF3344F98}" type="slidenum">
              <a:rPr lang="nl-NL" smtClean="0"/>
              <a:t>‹nr.›</a:t>
            </a:fld>
            <a:endParaRPr lang="nl-NL"/>
          </a:p>
        </p:txBody>
      </p:sp>
    </p:spTree>
    <p:extLst>
      <p:ext uri="{BB962C8B-B14F-4D97-AF65-F5344CB8AC3E}">
        <p14:creationId xmlns:p14="http://schemas.microsoft.com/office/powerpoint/2010/main" val="41937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BEC727A-F34A-4726-98A5-5979661D4A18}" type="datetimeFigureOut">
              <a:rPr lang="nl-NL" smtClean="0"/>
              <a:t>2-11-2015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82F64C-935A-428A-B9E7-1C6BF3344F98}" type="slidenum">
              <a:rPr lang="nl-NL" smtClean="0"/>
              <a:t>‹nr.›</a:t>
            </a:fld>
            <a:endParaRPr lang="nl-NL"/>
          </a:p>
        </p:txBody>
      </p:sp>
    </p:spTree>
    <p:extLst>
      <p:ext uri="{BB962C8B-B14F-4D97-AF65-F5344CB8AC3E}">
        <p14:creationId xmlns:p14="http://schemas.microsoft.com/office/powerpoint/2010/main" val="271975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BEC727A-F34A-4726-98A5-5979661D4A18}" type="datetimeFigureOut">
              <a:rPr lang="nl-NL" smtClean="0"/>
              <a:t>2-11-2015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82F64C-935A-428A-B9E7-1C6BF3344F98}" type="slidenum">
              <a:rPr lang="nl-NL" smtClean="0"/>
              <a:t>‹nr.›</a:t>
            </a:fld>
            <a:endParaRPr lang="nl-NL"/>
          </a:p>
        </p:txBody>
      </p:sp>
    </p:spTree>
    <p:extLst>
      <p:ext uri="{BB962C8B-B14F-4D97-AF65-F5344CB8AC3E}">
        <p14:creationId xmlns:p14="http://schemas.microsoft.com/office/powerpoint/2010/main" val="46080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BEC727A-F34A-4726-98A5-5979661D4A18}" type="datetimeFigureOut">
              <a:rPr lang="nl-NL" smtClean="0"/>
              <a:t>2-11-2015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C82F64C-935A-428A-B9E7-1C6BF3344F98}" type="slidenum">
              <a:rPr lang="nl-NL" smtClean="0"/>
              <a:t>‹nr.›</a:t>
            </a:fld>
            <a:endParaRPr lang="nl-NL"/>
          </a:p>
        </p:txBody>
      </p:sp>
    </p:spTree>
    <p:extLst>
      <p:ext uri="{BB962C8B-B14F-4D97-AF65-F5344CB8AC3E}">
        <p14:creationId xmlns:p14="http://schemas.microsoft.com/office/powerpoint/2010/main" val="175034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4BEC727A-F34A-4726-98A5-5979661D4A18}" type="datetimeFigureOut">
              <a:rPr lang="nl-NL" smtClean="0"/>
              <a:t>2-11-2015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C82F64C-935A-428A-B9E7-1C6BF3344F98}" type="slidenum">
              <a:rPr lang="nl-NL" smtClean="0"/>
              <a:t>‹nr.›</a:t>
            </a:fld>
            <a:endParaRPr lang="nl-NL"/>
          </a:p>
        </p:txBody>
      </p:sp>
    </p:spTree>
    <p:extLst>
      <p:ext uri="{BB962C8B-B14F-4D97-AF65-F5344CB8AC3E}">
        <p14:creationId xmlns:p14="http://schemas.microsoft.com/office/powerpoint/2010/main" val="60739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BEC727A-F34A-4726-98A5-5979661D4A18}" type="datetimeFigureOut">
              <a:rPr lang="nl-NL" smtClean="0"/>
              <a:t>2-11-2015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C82F64C-935A-428A-B9E7-1C6BF3344F98}" type="slidenum">
              <a:rPr lang="nl-NL" smtClean="0"/>
              <a:t>‹nr.›</a:t>
            </a:fld>
            <a:endParaRPr lang="nl-NL"/>
          </a:p>
        </p:txBody>
      </p:sp>
    </p:spTree>
    <p:extLst>
      <p:ext uri="{BB962C8B-B14F-4D97-AF65-F5344CB8AC3E}">
        <p14:creationId xmlns:p14="http://schemas.microsoft.com/office/powerpoint/2010/main" val="59613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BEC727A-F34A-4726-98A5-5979661D4A18}" type="datetimeFigureOut">
              <a:rPr lang="nl-NL" smtClean="0"/>
              <a:t>2-11-2015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82F64C-935A-428A-B9E7-1C6BF3344F98}" type="slidenum">
              <a:rPr lang="nl-NL" smtClean="0"/>
              <a:t>‹nr.›</a:t>
            </a:fld>
            <a:endParaRPr lang="nl-NL"/>
          </a:p>
        </p:txBody>
      </p:sp>
    </p:spTree>
    <p:extLst>
      <p:ext uri="{BB962C8B-B14F-4D97-AF65-F5344CB8AC3E}">
        <p14:creationId xmlns:p14="http://schemas.microsoft.com/office/powerpoint/2010/main" val="73891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BEC727A-F34A-4726-98A5-5979661D4A18}" type="datetimeFigureOut">
              <a:rPr lang="nl-NL" smtClean="0"/>
              <a:t>2-11-2015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82F64C-935A-428A-B9E7-1C6BF3344F98}" type="slidenum">
              <a:rPr lang="nl-NL" smtClean="0"/>
              <a:t>‹nr.›</a:t>
            </a:fld>
            <a:endParaRPr lang="nl-NL"/>
          </a:p>
        </p:txBody>
      </p:sp>
    </p:spTree>
    <p:extLst>
      <p:ext uri="{BB962C8B-B14F-4D97-AF65-F5344CB8AC3E}">
        <p14:creationId xmlns:p14="http://schemas.microsoft.com/office/powerpoint/2010/main" val="389100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34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C727A-F34A-4726-98A5-5979661D4A18}" type="datetimeFigureOut">
              <a:rPr lang="nl-NL" smtClean="0"/>
              <a:t>2-11-2015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2F64C-935A-428A-B9E7-1C6BF3344F98}" type="slidenum">
              <a:rPr lang="nl-NL" smtClean="0"/>
              <a:t>‹nr.›</a:t>
            </a:fld>
            <a:endParaRPr lang="nl-NL"/>
          </a:p>
        </p:txBody>
      </p:sp>
    </p:spTree>
    <p:extLst>
      <p:ext uri="{BB962C8B-B14F-4D97-AF65-F5344CB8AC3E}">
        <p14:creationId xmlns:p14="http://schemas.microsoft.com/office/powerpoint/2010/main" val="111722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40835" y="422704"/>
            <a:ext cx="9144000" cy="976438"/>
          </a:xfrm>
        </p:spPr>
        <p:txBody>
          <a:bodyPr>
            <a:normAutofit/>
          </a:bodyPr>
          <a:lstStyle/>
          <a:p>
            <a:pPr algn="l"/>
            <a:r>
              <a:rPr lang="nl-NL" sz="3600" i="1" dirty="0"/>
              <a:t>Jij</a:t>
            </a:r>
            <a:r>
              <a:rPr lang="nl-NL" sz="3600" dirty="0"/>
              <a:t> maakt het verschil!</a:t>
            </a:r>
          </a:p>
          <a:p>
            <a:pPr algn="l"/>
            <a:endParaRPr lang="nl-NL" sz="2800" dirty="0"/>
          </a:p>
        </p:txBody>
      </p:sp>
      <p:pic>
        <p:nvPicPr>
          <p:cNvPr id="1026" name="Picture 2" descr="https://encrypted-tbn1.gstatic.com/images?q=tbn:ANd9GcRQxTeBtaSOPXwckhwDNSOUAkKIhhtddvvjYuWT1_HpcEND_epgq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4843" y="5349876"/>
            <a:ext cx="2384398" cy="13648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ederatiechristelijkmbo.nl/wp-content/themes/fcm/img/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77" y="5349876"/>
            <a:ext cx="2381250" cy="132397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2019760" y="2732183"/>
            <a:ext cx="7998246" cy="2954655"/>
          </a:xfrm>
          <a:prstGeom prst="rect">
            <a:avLst/>
          </a:prstGeom>
          <a:noFill/>
        </p:spPr>
        <p:txBody>
          <a:bodyPr wrap="square" rtlCol="0">
            <a:spAutoFit/>
          </a:bodyPr>
          <a:lstStyle/>
          <a:p>
            <a:pPr algn="ctr"/>
            <a:r>
              <a:rPr lang="nl-NL" sz="4800" b="1" dirty="0" smtClean="0"/>
              <a:t>Altijd maar weer verbinding</a:t>
            </a:r>
          </a:p>
          <a:p>
            <a:pPr algn="ctr"/>
            <a:r>
              <a:rPr lang="nl-NL" sz="2800" i="1" dirty="0" smtClean="0"/>
              <a:t>-over een pedagogiek van vertrouwen</a:t>
            </a:r>
          </a:p>
          <a:p>
            <a:pPr algn="ctr"/>
            <a:endParaRPr lang="nl-NL" sz="2800" i="1" dirty="0"/>
          </a:p>
          <a:p>
            <a:pPr algn="ctr"/>
            <a:endParaRPr lang="nl-NL" sz="2800" i="1" dirty="0"/>
          </a:p>
          <a:p>
            <a:pPr algn="ctr"/>
            <a:r>
              <a:rPr lang="nl-NL" i="1" dirty="0" smtClean="0"/>
              <a:t>Pim Kalkman</a:t>
            </a:r>
          </a:p>
          <a:p>
            <a:pPr algn="ctr"/>
            <a:r>
              <a:rPr lang="nl-NL" i="1" dirty="0" smtClean="0"/>
              <a:t>PBS coach Verus</a:t>
            </a:r>
          </a:p>
          <a:p>
            <a:pPr algn="ctr"/>
            <a:r>
              <a:rPr lang="nl-NL" i="1" dirty="0" smtClean="0"/>
              <a:t>Conrector scholing &amp; ontwikkeling Corderius College Amersfoort</a:t>
            </a:r>
          </a:p>
        </p:txBody>
      </p:sp>
      <p:pic>
        <p:nvPicPr>
          <p:cNvPr id="11" name="Afbeelding 10"/>
          <p:cNvPicPr>
            <a:picLocks noChangeAspect="1"/>
          </p:cNvPicPr>
          <p:nvPr/>
        </p:nvPicPr>
        <p:blipFill>
          <a:blip r:embed="rId4"/>
          <a:stretch>
            <a:fillRect/>
          </a:stretch>
        </p:blipFill>
        <p:spPr>
          <a:xfrm>
            <a:off x="9690389" y="297455"/>
            <a:ext cx="2344784" cy="1773716"/>
          </a:xfrm>
          <a:prstGeom prst="rect">
            <a:avLst/>
          </a:prstGeom>
        </p:spPr>
      </p:pic>
    </p:spTree>
    <p:extLst>
      <p:ext uri="{BB962C8B-B14F-4D97-AF65-F5344CB8AC3E}">
        <p14:creationId xmlns:p14="http://schemas.microsoft.com/office/powerpoint/2010/main" val="3047123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132310832"/>
              </p:ext>
            </p:extLst>
          </p:nvPr>
        </p:nvGraphicFramePr>
        <p:xfrm>
          <a:off x="405113" y="185196"/>
          <a:ext cx="10984376" cy="6481822"/>
        </p:xfrm>
        <a:graphic>
          <a:graphicData uri="http://schemas.openxmlformats.org/drawingml/2006/table">
            <a:tbl>
              <a:tblPr firstRow="1" firstCol="1" bandRow="1">
                <a:tableStyleId>{5C22544A-7EE6-4342-B048-85BDC9FD1C3A}</a:tableStyleId>
              </a:tblPr>
              <a:tblGrid>
                <a:gridCol w="2745488"/>
                <a:gridCol w="2745488"/>
                <a:gridCol w="2746700"/>
                <a:gridCol w="2746700"/>
              </a:tblGrid>
              <a:tr h="770436">
                <a:tc>
                  <a:txBody>
                    <a:bodyPr/>
                    <a:lstStyle/>
                    <a:p>
                      <a:pPr>
                        <a:lnSpc>
                          <a:spcPct val="107000"/>
                        </a:lnSpc>
                        <a:spcAft>
                          <a:spcPts val="0"/>
                        </a:spcAft>
                      </a:pPr>
                      <a:r>
                        <a:rPr lang="nl-NL" sz="1100" dirty="0">
                          <a:effectLst/>
                        </a:rPr>
                        <a:t>              Kernwaarden</a:t>
                      </a:r>
                    </a:p>
                    <a:p>
                      <a:pPr>
                        <a:lnSpc>
                          <a:spcPct val="107000"/>
                        </a:lnSpc>
                        <a:spcAft>
                          <a:spcPts val="0"/>
                        </a:spcAft>
                      </a:pPr>
                      <a:r>
                        <a:rPr lang="nl-NL" sz="1100" dirty="0">
                          <a:effectLst/>
                        </a:rPr>
                        <a:t> </a:t>
                      </a:r>
                    </a:p>
                    <a:p>
                      <a:pPr>
                        <a:lnSpc>
                          <a:spcPct val="107000"/>
                        </a:lnSpc>
                        <a:spcAft>
                          <a:spcPts val="0"/>
                        </a:spcAft>
                      </a:pPr>
                      <a:r>
                        <a:rPr lang="nl-NL" sz="1100" dirty="0">
                          <a:effectLst/>
                        </a:rPr>
                        <a:t>Ruimtes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r>
              <a:tr h="2855693">
                <a:tc>
                  <a:txBody>
                    <a:bodyPr/>
                    <a:lstStyle/>
                    <a:p>
                      <a:pPr>
                        <a:lnSpc>
                          <a:spcPct val="107000"/>
                        </a:lnSpc>
                        <a:spcAft>
                          <a:spcPts val="0"/>
                        </a:spcAft>
                      </a:pPr>
                      <a:r>
                        <a:rPr lang="nl-NL" sz="1100" dirty="0">
                          <a:effectLst/>
                        </a:rPr>
                        <a:t> </a:t>
                      </a:r>
                    </a:p>
                    <a:p>
                      <a:pPr>
                        <a:lnSpc>
                          <a:spcPct val="107000"/>
                        </a:lnSpc>
                        <a:spcAft>
                          <a:spcPts val="0"/>
                        </a:spcAft>
                      </a:pPr>
                      <a:r>
                        <a:rPr lang="nl-NL" sz="1100" dirty="0">
                          <a:effectLst/>
                        </a:rPr>
                        <a:t> </a:t>
                      </a:r>
                    </a:p>
                    <a:p>
                      <a:pPr>
                        <a:lnSpc>
                          <a:spcPct val="107000"/>
                        </a:lnSpc>
                        <a:spcAft>
                          <a:spcPts val="0"/>
                        </a:spcAft>
                      </a:pPr>
                      <a:r>
                        <a:rPr lang="nl-NL" sz="1100" dirty="0">
                          <a:effectLst/>
                        </a:rPr>
                        <a:t> </a:t>
                      </a:r>
                    </a:p>
                    <a:p>
                      <a:pPr>
                        <a:lnSpc>
                          <a:spcPct val="107000"/>
                        </a:lnSpc>
                        <a:spcAft>
                          <a:spcPts val="0"/>
                        </a:spcAft>
                      </a:pPr>
                      <a:r>
                        <a:rPr lang="nl-NL" sz="1100" dirty="0">
                          <a:effectLst/>
                        </a:rPr>
                        <a:t>Klas</a:t>
                      </a:r>
                    </a:p>
                    <a:p>
                      <a:pPr>
                        <a:lnSpc>
                          <a:spcPct val="107000"/>
                        </a:lnSpc>
                        <a:spcAft>
                          <a:spcPts val="0"/>
                        </a:spcAft>
                      </a:pPr>
                      <a:r>
                        <a:rPr lang="nl-NL" sz="1100" dirty="0">
                          <a:effectLst/>
                        </a:rPr>
                        <a:t> </a:t>
                      </a:r>
                    </a:p>
                    <a:p>
                      <a:pPr>
                        <a:lnSpc>
                          <a:spcPct val="107000"/>
                        </a:lnSpc>
                        <a:spcAft>
                          <a:spcPts val="0"/>
                        </a:spcAft>
                      </a:pPr>
                      <a:r>
                        <a:rPr lang="nl-NL" sz="1100" dirty="0">
                          <a:effectLst/>
                        </a:rPr>
                        <a:t> </a:t>
                      </a:r>
                    </a:p>
                    <a:p>
                      <a:pPr>
                        <a:lnSpc>
                          <a:spcPct val="107000"/>
                        </a:lnSpc>
                        <a:spcAft>
                          <a:spcPts val="0"/>
                        </a:spcAft>
                      </a:pPr>
                      <a:r>
                        <a:rPr lang="nl-NL" sz="1100" dirty="0">
                          <a:effectLst/>
                        </a:rPr>
                        <a:t> </a:t>
                      </a:r>
                    </a:p>
                    <a:p>
                      <a:pPr>
                        <a:lnSpc>
                          <a:spcPct val="107000"/>
                        </a:lnSpc>
                        <a:spcAft>
                          <a:spcPts val="0"/>
                        </a:spcAft>
                      </a:pPr>
                      <a:r>
                        <a:rPr lang="nl-NL" sz="1100" dirty="0">
                          <a:effectLst/>
                        </a:rPr>
                        <a:t> </a:t>
                      </a:r>
                    </a:p>
                    <a:p>
                      <a:pPr>
                        <a:lnSpc>
                          <a:spcPct val="107000"/>
                        </a:lnSpc>
                        <a:spcAft>
                          <a:spcPts val="0"/>
                        </a:spcAft>
                      </a:pPr>
                      <a:r>
                        <a:rPr lang="nl-NL" sz="1100" dirty="0">
                          <a:effectLst/>
                        </a:rPr>
                        <a:t> </a:t>
                      </a:r>
                    </a:p>
                    <a:p>
                      <a:pPr>
                        <a:lnSpc>
                          <a:spcPct val="107000"/>
                        </a:lnSpc>
                        <a:spcAft>
                          <a:spcPts val="0"/>
                        </a:spcAft>
                      </a:pPr>
                      <a:r>
                        <a:rPr lang="nl-NL" sz="1100" dirty="0">
                          <a:effectLst/>
                        </a:rPr>
                        <a:t> </a:t>
                      </a:r>
                    </a:p>
                    <a:p>
                      <a:pPr>
                        <a:lnSpc>
                          <a:spcPct val="107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r>
              <a:tr h="2855693">
                <a:tc>
                  <a:txBody>
                    <a:bodyPr/>
                    <a:lstStyle/>
                    <a:p>
                      <a:pPr>
                        <a:lnSpc>
                          <a:spcPct val="107000"/>
                        </a:lnSpc>
                        <a:spcAft>
                          <a:spcPts val="0"/>
                        </a:spcAft>
                      </a:pPr>
                      <a:r>
                        <a:rPr lang="nl-NL" sz="1100">
                          <a:effectLst/>
                        </a:rPr>
                        <a:t> </a:t>
                      </a:r>
                    </a:p>
                    <a:p>
                      <a:pPr>
                        <a:lnSpc>
                          <a:spcPct val="107000"/>
                        </a:lnSpc>
                        <a:spcAft>
                          <a:spcPts val="0"/>
                        </a:spcAft>
                      </a:pPr>
                      <a:r>
                        <a:rPr lang="nl-NL" sz="1100">
                          <a:effectLst/>
                        </a:rPr>
                        <a:t> </a:t>
                      </a:r>
                    </a:p>
                    <a:p>
                      <a:pPr>
                        <a:lnSpc>
                          <a:spcPct val="107000"/>
                        </a:lnSpc>
                        <a:spcAft>
                          <a:spcPts val="0"/>
                        </a:spcAft>
                      </a:pPr>
                      <a:r>
                        <a:rPr lang="nl-NL" sz="1100">
                          <a:effectLst/>
                        </a:rPr>
                        <a:t> </a:t>
                      </a:r>
                    </a:p>
                    <a:p>
                      <a:pPr>
                        <a:lnSpc>
                          <a:spcPct val="107000"/>
                        </a:lnSpc>
                        <a:spcAft>
                          <a:spcPts val="0"/>
                        </a:spcAft>
                      </a:pPr>
                      <a:r>
                        <a:rPr lang="nl-NL" sz="1100">
                          <a:effectLst/>
                        </a:rPr>
                        <a:t> </a:t>
                      </a:r>
                    </a:p>
                    <a:p>
                      <a:pPr>
                        <a:lnSpc>
                          <a:spcPct val="107000"/>
                        </a:lnSpc>
                        <a:spcAft>
                          <a:spcPts val="0"/>
                        </a:spcAft>
                      </a:pPr>
                      <a:r>
                        <a:rPr lang="nl-NL" sz="1100">
                          <a:effectLst/>
                        </a:rPr>
                        <a:t> </a:t>
                      </a:r>
                    </a:p>
                    <a:p>
                      <a:pPr>
                        <a:lnSpc>
                          <a:spcPct val="107000"/>
                        </a:lnSpc>
                        <a:spcAft>
                          <a:spcPts val="0"/>
                        </a:spcAft>
                      </a:pPr>
                      <a:r>
                        <a:rPr lang="nl-NL" sz="1100">
                          <a:effectLst/>
                        </a:rPr>
                        <a:t> </a:t>
                      </a:r>
                    </a:p>
                    <a:p>
                      <a:pPr>
                        <a:lnSpc>
                          <a:spcPct val="107000"/>
                        </a:lnSpc>
                        <a:spcAft>
                          <a:spcPts val="0"/>
                        </a:spcAft>
                      </a:pPr>
                      <a:r>
                        <a:rPr lang="nl-NL" sz="1100">
                          <a:effectLst/>
                        </a:rPr>
                        <a:t> </a:t>
                      </a:r>
                    </a:p>
                    <a:p>
                      <a:pPr>
                        <a:lnSpc>
                          <a:spcPct val="107000"/>
                        </a:lnSpc>
                        <a:spcAft>
                          <a:spcPts val="0"/>
                        </a:spcAft>
                      </a:pPr>
                      <a:r>
                        <a:rPr lang="nl-NL" sz="1100">
                          <a:effectLst/>
                        </a:rPr>
                        <a:t> </a:t>
                      </a:r>
                    </a:p>
                    <a:p>
                      <a:pPr>
                        <a:lnSpc>
                          <a:spcPct val="107000"/>
                        </a:lnSpc>
                        <a:spcAft>
                          <a:spcPts val="0"/>
                        </a:spcAft>
                      </a:pPr>
                      <a:r>
                        <a:rPr lang="nl-NL" sz="1100">
                          <a:effectLst/>
                        </a:rPr>
                        <a:t> </a:t>
                      </a:r>
                    </a:p>
                    <a:p>
                      <a:pPr>
                        <a:lnSpc>
                          <a:spcPct val="107000"/>
                        </a:lnSpc>
                        <a:spcAft>
                          <a:spcPts val="0"/>
                        </a:spcAft>
                      </a:pPr>
                      <a:r>
                        <a:rPr lang="nl-NL" sz="1100">
                          <a:effectLst/>
                        </a:rPr>
                        <a:t> </a:t>
                      </a:r>
                    </a:p>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r>
            </a:tbl>
          </a:graphicData>
        </a:graphic>
      </p:graphicFrame>
    </p:spTree>
    <p:extLst>
      <p:ext uri="{BB962C8B-B14F-4D97-AF65-F5344CB8AC3E}">
        <p14:creationId xmlns:p14="http://schemas.microsoft.com/office/powerpoint/2010/main" val="4239469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1557337" y="0"/>
            <a:ext cx="9077325" cy="11430000"/>
          </a:xfrm>
          <a:prstGeom prst="rect">
            <a:avLst/>
          </a:prstGeom>
        </p:spPr>
      </p:pic>
    </p:spTree>
    <p:extLst>
      <p:ext uri="{BB962C8B-B14F-4D97-AF65-F5344CB8AC3E}">
        <p14:creationId xmlns:p14="http://schemas.microsoft.com/office/powerpoint/2010/main" val="81288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Afronding…</a:t>
            </a:r>
            <a:endParaRPr lang="nl-NL" dirty="0"/>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4533326" y="1690688"/>
            <a:ext cx="6820474" cy="4898340"/>
          </a:xfrm>
          <a:prstGeom prst="rect">
            <a:avLst/>
          </a:prstGeom>
        </p:spPr>
      </p:pic>
    </p:spTree>
    <p:extLst>
      <p:ext uri="{BB962C8B-B14F-4D97-AF65-F5344CB8AC3E}">
        <p14:creationId xmlns:p14="http://schemas.microsoft.com/office/powerpoint/2010/main" val="3218455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i="1" dirty="0" smtClean="0"/>
              <a:t>…we delen onze verwachtingen…</a:t>
            </a:r>
            <a:endParaRPr lang="nl-NL" i="1" dirty="0"/>
          </a:p>
        </p:txBody>
      </p:sp>
      <p:sp>
        <p:nvSpPr>
          <p:cNvPr id="3" name="Tijdelijke aanduiding voor inhoud 2"/>
          <p:cNvSpPr>
            <a:spLocks noGrp="1"/>
          </p:cNvSpPr>
          <p:nvPr>
            <p:ph idx="1"/>
          </p:nvPr>
        </p:nvSpPr>
        <p:spPr/>
        <p:txBody>
          <a:bodyPr/>
          <a:lstStyle/>
          <a:p>
            <a:r>
              <a:rPr lang="nl-NL" dirty="0" smtClean="0"/>
              <a:t>Altijd maar weer verbinding: relatie &amp; vertrouwen</a:t>
            </a:r>
          </a:p>
          <a:p>
            <a:r>
              <a:rPr lang="nl-NL" dirty="0" smtClean="0"/>
              <a:t>Aktie  ‘chocomel’ </a:t>
            </a:r>
          </a:p>
          <a:p>
            <a:r>
              <a:rPr lang="nl-NL" dirty="0" smtClean="0"/>
              <a:t>Positive Behavior Support</a:t>
            </a:r>
            <a:endParaRPr lang="nl-NL" dirty="0"/>
          </a:p>
        </p:txBody>
      </p:sp>
      <p:pic>
        <p:nvPicPr>
          <p:cNvPr id="6" name="Afbeelding 5"/>
          <p:cNvPicPr>
            <a:picLocks noChangeAspect="1"/>
          </p:cNvPicPr>
          <p:nvPr/>
        </p:nvPicPr>
        <p:blipFill>
          <a:blip r:embed="rId2"/>
          <a:stretch>
            <a:fillRect/>
          </a:stretch>
        </p:blipFill>
        <p:spPr>
          <a:xfrm>
            <a:off x="7810960" y="3607278"/>
            <a:ext cx="4043190" cy="3032393"/>
          </a:xfrm>
          <a:prstGeom prst="rect">
            <a:avLst/>
          </a:prstGeom>
        </p:spPr>
      </p:pic>
    </p:spTree>
    <p:extLst>
      <p:ext uri="{BB962C8B-B14F-4D97-AF65-F5344CB8AC3E}">
        <p14:creationId xmlns:p14="http://schemas.microsoft.com/office/powerpoint/2010/main" val="157092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PBS, visie &amp; missie</a:t>
            </a:r>
            <a:endParaRPr lang="nl-NL" b="1" dirty="0"/>
          </a:p>
        </p:txBody>
      </p:sp>
      <p:sp>
        <p:nvSpPr>
          <p:cNvPr id="3" name="Tijdelijke aanduiding voor inhoud 2"/>
          <p:cNvSpPr>
            <a:spLocks noGrp="1"/>
          </p:cNvSpPr>
          <p:nvPr>
            <p:ph idx="1"/>
          </p:nvPr>
        </p:nvSpPr>
        <p:spPr/>
        <p:txBody>
          <a:bodyPr/>
          <a:lstStyle/>
          <a:p>
            <a:r>
              <a:rPr lang="nl-NL" sz="3200" dirty="0" smtClean="0"/>
              <a:t>PBS en omdenken </a:t>
            </a:r>
            <a:r>
              <a:rPr lang="nl-NL" sz="3200" i="1" dirty="0" smtClean="0"/>
              <a:t>(‘Blind man…’)</a:t>
            </a:r>
          </a:p>
          <a:p>
            <a:r>
              <a:rPr lang="nl-NL" sz="3200" dirty="0" smtClean="0"/>
              <a:t>Terug naar je bron</a:t>
            </a:r>
          </a:p>
          <a:p>
            <a:pPr marL="0" indent="0">
              <a:buNone/>
            </a:pPr>
            <a:endParaRPr lang="nl-NL" dirty="0" smtClean="0"/>
          </a:p>
          <a:p>
            <a:pPr marL="0" indent="0">
              <a:buNone/>
            </a:pPr>
            <a:endParaRPr lang="nl-NL" dirty="0"/>
          </a:p>
          <a:p>
            <a:pPr marL="0" indent="0">
              <a:buNone/>
            </a:pPr>
            <a:endParaRPr lang="nl-NL" dirty="0" smtClean="0"/>
          </a:p>
          <a:p>
            <a:endParaRPr lang="nl-NL" dirty="0"/>
          </a:p>
        </p:txBody>
      </p:sp>
      <p:pic>
        <p:nvPicPr>
          <p:cNvPr id="3074" name="Picture 2" descr="http://jjvandonselaar.nl/attachments/Image/Image5.jpg?template=gener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1055" y="749148"/>
            <a:ext cx="3214475" cy="333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21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07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PBS, visie &amp; missie</a:t>
            </a:r>
            <a:endParaRPr lang="nl-NL" dirty="0"/>
          </a:p>
        </p:txBody>
      </p:sp>
      <p:sp>
        <p:nvSpPr>
          <p:cNvPr id="3" name="Tijdelijke aanduiding voor inhoud 2"/>
          <p:cNvSpPr>
            <a:spLocks noGrp="1"/>
          </p:cNvSpPr>
          <p:nvPr>
            <p:ph idx="1"/>
          </p:nvPr>
        </p:nvSpPr>
        <p:spPr/>
        <p:txBody>
          <a:bodyPr/>
          <a:lstStyle/>
          <a:p>
            <a:r>
              <a:rPr lang="nl-NL" dirty="0"/>
              <a:t>Christoffel </a:t>
            </a:r>
          </a:p>
          <a:p>
            <a:r>
              <a:rPr lang="nl-NL" dirty="0"/>
              <a:t>Visie op onderwijs &amp; </a:t>
            </a:r>
            <a:r>
              <a:rPr lang="nl-NL" dirty="0" smtClean="0"/>
              <a:t>identiteit</a:t>
            </a:r>
          </a:p>
          <a:p>
            <a:endParaRPr lang="nl-NL" dirty="0" smtClean="0"/>
          </a:p>
          <a:p>
            <a:endParaRPr lang="nl-NL" dirty="0"/>
          </a:p>
          <a:p>
            <a:endParaRPr lang="nl-NL" dirty="0" smtClean="0"/>
          </a:p>
          <a:p>
            <a:endParaRPr lang="nl-NL" dirty="0"/>
          </a:p>
          <a:p>
            <a:pPr marL="0" indent="0">
              <a:buNone/>
            </a:pPr>
            <a:r>
              <a:rPr lang="nl-NL" dirty="0" smtClean="0"/>
              <a:t>Pas op de plaats:</a:t>
            </a:r>
          </a:p>
          <a:p>
            <a:pPr marL="0" indent="0">
              <a:buNone/>
            </a:pPr>
            <a:r>
              <a:rPr lang="nl-NL" i="1" dirty="0" smtClean="0"/>
              <a:t>-waarom ging jij ook alweer in het onderwijs?</a:t>
            </a:r>
          </a:p>
          <a:p>
            <a:endParaRPr lang="nl-NL" dirty="0"/>
          </a:p>
        </p:txBody>
      </p:sp>
      <p:pic>
        <p:nvPicPr>
          <p:cNvPr id="4" name="Afbeelding 3"/>
          <p:cNvPicPr>
            <a:picLocks noChangeAspect="1"/>
          </p:cNvPicPr>
          <p:nvPr/>
        </p:nvPicPr>
        <p:blipFill>
          <a:blip r:embed="rId2"/>
          <a:stretch>
            <a:fillRect/>
          </a:stretch>
        </p:blipFill>
        <p:spPr>
          <a:xfrm>
            <a:off x="8710897" y="842846"/>
            <a:ext cx="3231160" cy="5480779"/>
          </a:xfrm>
          <a:prstGeom prst="rect">
            <a:avLst/>
          </a:prstGeom>
        </p:spPr>
      </p:pic>
    </p:spTree>
    <p:extLst>
      <p:ext uri="{BB962C8B-B14F-4D97-AF65-F5344CB8AC3E}">
        <p14:creationId xmlns:p14="http://schemas.microsoft.com/office/powerpoint/2010/main" val="114276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PBS: pedagogiek vanuit je (kern)waarden!</a:t>
            </a:r>
            <a:endParaRPr lang="nl-NL" dirty="0"/>
          </a:p>
        </p:txBody>
      </p:sp>
      <p:sp>
        <p:nvSpPr>
          <p:cNvPr id="3" name="Tijdelijke aanduiding voor inhoud 2"/>
          <p:cNvSpPr>
            <a:spLocks noGrp="1"/>
          </p:cNvSpPr>
          <p:nvPr>
            <p:ph idx="1"/>
          </p:nvPr>
        </p:nvSpPr>
        <p:spPr/>
        <p:txBody>
          <a:bodyPr/>
          <a:lstStyle/>
          <a:p>
            <a:pPr marL="0" indent="0">
              <a:buNone/>
            </a:pPr>
            <a:endParaRPr lang="nl-NL" dirty="0" smtClean="0"/>
          </a:p>
        </p:txBody>
      </p:sp>
      <p:pic>
        <p:nvPicPr>
          <p:cNvPr id="7" name="Afbeelding 6"/>
          <p:cNvPicPr>
            <a:picLocks noChangeAspect="1"/>
          </p:cNvPicPr>
          <p:nvPr/>
        </p:nvPicPr>
        <p:blipFill>
          <a:blip r:embed="rId2"/>
          <a:stretch>
            <a:fillRect/>
          </a:stretch>
        </p:blipFill>
        <p:spPr>
          <a:xfrm>
            <a:off x="2093318" y="1605287"/>
            <a:ext cx="7006613" cy="5419800"/>
          </a:xfrm>
          <a:prstGeom prst="rect">
            <a:avLst/>
          </a:prstGeom>
        </p:spPr>
      </p:pic>
    </p:spTree>
    <p:extLst>
      <p:ext uri="{BB962C8B-B14F-4D97-AF65-F5344CB8AC3E}">
        <p14:creationId xmlns:p14="http://schemas.microsoft.com/office/powerpoint/2010/main" val="372267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59124"/>
          </a:xfrm>
        </p:spPr>
        <p:txBody>
          <a:bodyPr/>
          <a:lstStyle/>
          <a:p>
            <a:r>
              <a:rPr lang="nl-NL" dirty="0" smtClean="0"/>
              <a:t>Uitgangspunten PBS:</a:t>
            </a:r>
            <a:endParaRPr lang="nl-NL" dirty="0"/>
          </a:p>
        </p:txBody>
      </p:sp>
      <p:sp>
        <p:nvSpPr>
          <p:cNvPr id="4" name="Tijdelijke aanduiding voor inhoud 2"/>
          <p:cNvSpPr txBox="1">
            <a:spLocks/>
          </p:cNvSpPr>
          <p:nvPr/>
        </p:nvSpPr>
        <p:spPr>
          <a:xfrm>
            <a:off x="1133186" y="1324249"/>
            <a:ext cx="9154732" cy="5354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Char char="•"/>
              <a:defRPr/>
            </a:pPr>
            <a:r>
              <a:rPr lang="nl-NL" dirty="0" smtClean="0"/>
              <a:t>Positief gedrag is (aan) te leren</a:t>
            </a:r>
          </a:p>
          <a:p>
            <a:pPr marL="0" indent="0">
              <a:buFont typeface="Arial" panose="020B0604020202020204" pitchFamily="34" charset="0"/>
              <a:buNone/>
              <a:defRPr/>
            </a:pPr>
            <a:r>
              <a:rPr lang="nl-NL" sz="2400" i="1" dirty="0" smtClean="0"/>
              <a:t>-gericht op preventie</a:t>
            </a:r>
          </a:p>
          <a:p>
            <a:pPr marL="0" indent="0">
              <a:buFont typeface="Arial" panose="020B0604020202020204" pitchFamily="34" charset="0"/>
              <a:buNone/>
              <a:defRPr/>
            </a:pPr>
            <a:r>
              <a:rPr lang="nl-NL" sz="2400" i="1" dirty="0" smtClean="0"/>
              <a:t>-opvoeders én leerlingen: het begint bij onszelf </a:t>
            </a:r>
            <a:r>
              <a:rPr lang="nl-NL" sz="1800" i="1" dirty="0" smtClean="0"/>
              <a:t>(‘identificatiemodel’)</a:t>
            </a:r>
          </a:p>
          <a:p>
            <a:pPr>
              <a:buFont typeface="Arial" charset="0"/>
              <a:buChar char="•"/>
              <a:defRPr/>
            </a:pPr>
            <a:r>
              <a:rPr lang="nl-NL" dirty="0" smtClean="0"/>
              <a:t>Bemoediging levert meer op dan straf</a:t>
            </a:r>
          </a:p>
          <a:p>
            <a:pPr marL="0" indent="0">
              <a:buFont typeface="Arial" panose="020B0604020202020204" pitchFamily="34" charset="0"/>
              <a:buNone/>
              <a:defRPr/>
            </a:pPr>
            <a:r>
              <a:rPr lang="nl-NL" sz="2400" i="1" dirty="0" smtClean="0"/>
              <a:t>-complimenten voor het gewone/gewenste </a:t>
            </a:r>
            <a:endParaRPr lang="nl-NL" sz="1800" i="1" dirty="0" smtClean="0"/>
          </a:p>
          <a:p>
            <a:pPr>
              <a:buFont typeface="Arial" charset="0"/>
              <a:buChar char="•"/>
              <a:defRPr/>
            </a:pPr>
            <a:r>
              <a:rPr lang="nl-NL" dirty="0" smtClean="0"/>
              <a:t>Niet soft, maar helder</a:t>
            </a:r>
          </a:p>
          <a:p>
            <a:pPr marL="0" indent="0">
              <a:buFont typeface="Arial" panose="020B0604020202020204" pitchFamily="34" charset="0"/>
              <a:buNone/>
              <a:defRPr/>
            </a:pPr>
            <a:r>
              <a:rPr lang="nl-NL" sz="2400" i="1" dirty="0" smtClean="0"/>
              <a:t>-heldere verwachtingen </a:t>
            </a:r>
            <a:r>
              <a:rPr lang="nl-NL" sz="1800" i="1" dirty="0" smtClean="0"/>
              <a:t>(van ‘te laat’ naar ‘op tijd’)</a:t>
            </a:r>
          </a:p>
          <a:p>
            <a:pPr>
              <a:buFont typeface="Arial" charset="0"/>
              <a:buChar char="•"/>
              <a:defRPr/>
            </a:pPr>
            <a:r>
              <a:rPr lang="nl-NL" i="1" dirty="0" err="1" smtClean="0"/>
              <a:t>Schoolwide</a:t>
            </a:r>
            <a:r>
              <a:rPr lang="nl-NL" dirty="0" smtClean="0"/>
              <a:t>: iedereen praat/doet mee</a:t>
            </a:r>
          </a:p>
          <a:p>
            <a:pPr marL="0" indent="0">
              <a:buFont typeface="Arial" panose="020B0604020202020204" pitchFamily="34" charset="0"/>
              <a:buNone/>
              <a:defRPr/>
            </a:pPr>
            <a:r>
              <a:rPr lang="nl-NL" sz="2400" i="1" dirty="0" smtClean="0"/>
              <a:t>-PBS-team… </a:t>
            </a:r>
          </a:p>
          <a:p>
            <a:pPr>
              <a:buFont typeface="Arial" charset="0"/>
              <a:buChar char="•"/>
              <a:defRPr/>
            </a:pPr>
            <a:r>
              <a:rPr lang="nl-NL" dirty="0" smtClean="0"/>
              <a:t>Relationeel &amp; lange termijn</a:t>
            </a:r>
          </a:p>
        </p:txBody>
      </p:sp>
    </p:spTree>
    <p:extLst>
      <p:ext uri="{BB962C8B-B14F-4D97-AF65-F5344CB8AC3E}">
        <p14:creationId xmlns:p14="http://schemas.microsoft.com/office/powerpoint/2010/main" val="248751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5" name="Afbeelding 4"/>
          <p:cNvPicPr>
            <a:picLocks noChangeAspect="1"/>
          </p:cNvPicPr>
          <p:nvPr/>
        </p:nvPicPr>
        <p:blipFill>
          <a:blip r:embed="rId2"/>
          <a:stretch>
            <a:fillRect/>
          </a:stretch>
        </p:blipFill>
        <p:spPr>
          <a:xfrm>
            <a:off x="1936011" y="229678"/>
            <a:ext cx="8342726" cy="6306368"/>
          </a:xfrm>
          <a:prstGeom prst="rect">
            <a:avLst/>
          </a:prstGeom>
        </p:spPr>
      </p:pic>
    </p:spTree>
    <p:extLst>
      <p:ext uri="{BB962C8B-B14F-4D97-AF65-F5344CB8AC3E}">
        <p14:creationId xmlns:p14="http://schemas.microsoft.com/office/powerpoint/2010/main" val="347551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eaLnBrk="1" hangingPunct="1"/>
            <a:r>
              <a:rPr lang="nl-NL" altLang="nl-NL" dirty="0" smtClean="0"/>
              <a:t>Pijlers van </a:t>
            </a:r>
            <a:r>
              <a:rPr lang="nl-NL" altLang="nl-NL" dirty="0" err="1" smtClean="0"/>
              <a:t>swPBS</a:t>
            </a:r>
            <a:endParaRPr lang="nl-NL" altLang="nl-NL" dirty="0" smtClean="0"/>
          </a:p>
        </p:txBody>
      </p:sp>
      <p:sp>
        <p:nvSpPr>
          <p:cNvPr id="3" name="Tijdelijke aanduiding voor inhoud 2"/>
          <p:cNvSpPr>
            <a:spLocks noGrp="1"/>
          </p:cNvSpPr>
          <p:nvPr>
            <p:ph idx="1"/>
          </p:nvPr>
        </p:nvSpPr>
        <p:spPr>
          <a:xfrm>
            <a:off x="976646" y="1535806"/>
            <a:ext cx="8982601" cy="4953000"/>
          </a:xfrm>
        </p:spPr>
        <p:txBody>
          <a:bodyPr/>
          <a:lstStyle/>
          <a:p>
            <a:pPr eaLnBrk="1" hangingPunct="1"/>
            <a:r>
              <a:rPr lang="nl-NL" altLang="nl-NL" dirty="0" err="1" smtClean="0"/>
              <a:t>Schoolbreed</a:t>
            </a:r>
            <a:r>
              <a:rPr lang="nl-NL" altLang="nl-NL" dirty="0" smtClean="0"/>
              <a:t> werken vanuit gedeelde waarden</a:t>
            </a:r>
          </a:p>
          <a:p>
            <a:pPr eaLnBrk="1" hangingPunct="1"/>
            <a:r>
              <a:rPr lang="nl-NL" altLang="nl-NL" dirty="0" smtClean="0"/>
              <a:t>Preventie: zoveel mogelijk voorkomen van probleemgedrag</a:t>
            </a:r>
          </a:p>
          <a:p>
            <a:pPr eaLnBrk="1" hangingPunct="1"/>
            <a:r>
              <a:rPr lang="nl-NL" altLang="nl-NL" dirty="0" smtClean="0"/>
              <a:t>Vanuit gedeelde waarden verwachtingen concreet maken, actief aanleren en bekrachtigen</a:t>
            </a:r>
          </a:p>
          <a:p>
            <a:pPr eaLnBrk="1" hangingPunct="1"/>
            <a:r>
              <a:rPr lang="nl-NL" altLang="nl-NL" dirty="0" smtClean="0"/>
              <a:t>Planmatige aanpak op basis van data</a:t>
            </a:r>
          </a:p>
          <a:p>
            <a:pPr eaLnBrk="1" hangingPunct="1"/>
            <a:r>
              <a:rPr lang="nl-NL" altLang="nl-NL" dirty="0" smtClean="0"/>
              <a:t>Partnerschap met ouders &amp; samenwerking met de keten</a:t>
            </a:r>
          </a:p>
        </p:txBody>
      </p:sp>
      <p:pic>
        <p:nvPicPr>
          <p:cNvPr id="4" name="Afbeelding 3"/>
          <p:cNvPicPr>
            <a:picLocks noChangeAspect="1"/>
          </p:cNvPicPr>
          <p:nvPr/>
        </p:nvPicPr>
        <p:blipFill>
          <a:blip r:embed="rId2"/>
          <a:stretch>
            <a:fillRect/>
          </a:stretch>
        </p:blipFill>
        <p:spPr>
          <a:xfrm>
            <a:off x="9634622" y="5355276"/>
            <a:ext cx="2432515" cy="1390008"/>
          </a:xfrm>
          <a:prstGeom prst="rect">
            <a:avLst/>
          </a:prstGeom>
        </p:spPr>
      </p:pic>
    </p:spTree>
    <p:extLst>
      <p:ext uri="{BB962C8B-B14F-4D97-AF65-F5344CB8AC3E}">
        <p14:creationId xmlns:p14="http://schemas.microsoft.com/office/powerpoint/2010/main" val="3758502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eaLnBrk="1" hangingPunct="1"/>
            <a:r>
              <a:rPr lang="nl-NL" altLang="nl-NL" dirty="0" smtClean="0"/>
              <a:t>Aan </a:t>
            </a:r>
            <a:r>
              <a:rPr lang="nl-NL" altLang="nl-NL" smtClean="0"/>
              <a:t>de slag…</a:t>
            </a:r>
            <a:endParaRPr lang="nl-NL" altLang="nl-NL" dirty="0" smtClean="0"/>
          </a:p>
        </p:txBody>
      </p:sp>
      <p:sp>
        <p:nvSpPr>
          <p:cNvPr id="3" name="Tijdelijke aanduiding voor inhoud 2"/>
          <p:cNvSpPr>
            <a:spLocks noGrp="1"/>
          </p:cNvSpPr>
          <p:nvPr>
            <p:ph idx="1"/>
          </p:nvPr>
        </p:nvSpPr>
        <p:spPr>
          <a:xfrm>
            <a:off x="958339" y="1535303"/>
            <a:ext cx="8463566" cy="4754563"/>
          </a:xfrm>
        </p:spPr>
        <p:txBody>
          <a:bodyPr/>
          <a:lstStyle/>
          <a:p>
            <a:pPr eaLnBrk="1" hangingPunct="1"/>
            <a:r>
              <a:rPr lang="nl-NL" altLang="nl-NL" dirty="0"/>
              <a:t>Maak vanuit gedeelde waarden </a:t>
            </a:r>
            <a:r>
              <a:rPr lang="nl-NL" altLang="nl-NL" dirty="0" smtClean="0"/>
              <a:t>gedragsverwachtingen </a:t>
            </a:r>
            <a:r>
              <a:rPr lang="nl-NL" altLang="nl-NL" dirty="0"/>
              <a:t>concreet voor alle locaties in en rond de </a:t>
            </a:r>
            <a:r>
              <a:rPr lang="nl-NL" altLang="nl-NL" dirty="0" smtClean="0"/>
              <a:t>school.</a:t>
            </a:r>
            <a:endParaRPr lang="nl-NL" altLang="nl-NL" dirty="0"/>
          </a:p>
          <a:p>
            <a:pPr eaLnBrk="1" hangingPunct="1"/>
            <a:r>
              <a:rPr lang="nl-NL" altLang="nl-NL" dirty="0"/>
              <a:t>Maak de gedragsverwachtingen visueel en leer ze actief aan.</a:t>
            </a:r>
          </a:p>
          <a:p>
            <a:pPr eaLnBrk="1" hangingPunct="1"/>
            <a:r>
              <a:rPr lang="nl-NL" altLang="nl-NL" dirty="0"/>
              <a:t>Waardeer en beloon gewenst gedrag met behulp van een systeem.</a:t>
            </a:r>
          </a:p>
          <a:p>
            <a:pPr eaLnBrk="1" hangingPunct="1"/>
            <a:r>
              <a:rPr lang="nl-NL" altLang="nl-NL" dirty="0"/>
              <a:t>Minimaliseer aandacht voor ongewenst </a:t>
            </a:r>
            <a:r>
              <a:rPr lang="nl-NL" altLang="nl-NL" dirty="0" smtClean="0"/>
              <a:t>gedrag.</a:t>
            </a:r>
            <a:endParaRPr lang="nl-NL" altLang="nl-NL" dirty="0"/>
          </a:p>
          <a:p>
            <a:pPr eaLnBrk="1" hangingPunct="1"/>
            <a:r>
              <a:rPr lang="nl-NL" altLang="nl-NL" dirty="0"/>
              <a:t>Formuleer en hanteer eenduidige consequenties </a:t>
            </a:r>
            <a:r>
              <a:rPr lang="nl-NL" altLang="nl-NL" dirty="0" smtClean="0"/>
              <a:t>voor</a:t>
            </a:r>
          </a:p>
          <a:p>
            <a:pPr marL="0" indent="0" eaLnBrk="1" hangingPunct="1">
              <a:buNone/>
            </a:pPr>
            <a:r>
              <a:rPr lang="nl-NL" altLang="nl-NL" dirty="0"/>
              <a:t> </a:t>
            </a:r>
            <a:r>
              <a:rPr lang="nl-NL" altLang="nl-NL" dirty="0" smtClean="0"/>
              <a:t>                 </a:t>
            </a:r>
            <a:r>
              <a:rPr lang="nl-NL" altLang="nl-NL" dirty="0"/>
              <a:t>ongewenst gedrag.</a:t>
            </a:r>
          </a:p>
        </p:txBody>
      </p:sp>
      <p:pic>
        <p:nvPicPr>
          <p:cNvPr id="5" name="Afbeelding 4"/>
          <p:cNvPicPr>
            <a:picLocks noChangeAspect="1"/>
          </p:cNvPicPr>
          <p:nvPr/>
        </p:nvPicPr>
        <p:blipFill>
          <a:blip r:embed="rId2"/>
          <a:stretch>
            <a:fillRect/>
          </a:stretch>
        </p:blipFill>
        <p:spPr>
          <a:xfrm>
            <a:off x="9634622" y="5355276"/>
            <a:ext cx="2432515" cy="1390008"/>
          </a:xfrm>
          <a:prstGeom prst="rect">
            <a:avLst/>
          </a:prstGeom>
        </p:spPr>
      </p:pic>
    </p:spTree>
    <p:extLst>
      <p:ext uri="{BB962C8B-B14F-4D97-AF65-F5344CB8AC3E}">
        <p14:creationId xmlns:p14="http://schemas.microsoft.com/office/powerpoint/2010/main" val="2511740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0-#ppt_h/2"/>
                                          </p:val>
                                        </p:tav>
                                        <p:tav tm="100000">
                                          <p:val>
                                            <p:strVal val="#ppt_y"/>
                                          </p:val>
                                        </p:tav>
                                      </p:tavLst>
                                    </p:anim>
                                  </p:childTnLst>
                                </p:cTn>
                              </p:par>
                              <p:par>
                                <p:cTn id="33" presetID="2" presetClass="entr" presetSubtype="3" accel="50000" decel="5000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TotalTime>
  <Words>384</Words>
  <Application>Microsoft Office PowerPoint</Application>
  <PresentationFormat>Breedbeeld</PresentationFormat>
  <Paragraphs>92</Paragraphs>
  <Slides>12</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Calibri Light</vt:lpstr>
      <vt:lpstr>Times New Roman</vt:lpstr>
      <vt:lpstr>Kantoorthema</vt:lpstr>
      <vt:lpstr>PowerPoint-presentatie</vt:lpstr>
      <vt:lpstr>…we delen onze verwachtingen…</vt:lpstr>
      <vt:lpstr>PBS, visie &amp; missie</vt:lpstr>
      <vt:lpstr>PBS, visie &amp; missie</vt:lpstr>
      <vt:lpstr>PBS: pedagogiek vanuit je (kern)waarden!</vt:lpstr>
      <vt:lpstr>Uitgangspunten PBS:</vt:lpstr>
      <vt:lpstr>PowerPoint-presentatie</vt:lpstr>
      <vt:lpstr>Pijlers van swPBS</vt:lpstr>
      <vt:lpstr>Aan de slag…</vt:lpstr>
      <vt:lpstr>PowerPoint-presentatie</vt:lpstr>
      <vt:lpstr>PowerPoint-presentatie</vt:lpstr>
      <vt:lpstr>Afronding…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Altijd maar weer verbinding</dc:title>
  <dc:creator>Niek Kalkman</dc:creator>
  <cp:lastModifiedBy>Pim Kalkman</cp:lastModifiedBy>
  <cp:revision>131</cp:revision>
  <cp:lastPrinted>2014-01-05T21:16:25Z</cp:lastPrinted>
  <dcterms:created xsi:type="dcterms:W3CDTF">2013-12-16T09:31:02Z</dcterms:created>
  <dcterms:modified xsi:type="dcterms:W3CDTF">2015-11-02T19:40:03Z</dcterms:modified>
</cp:coreProperties>
</file>